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70" r:id="rId5"/>
    <p:sldId id="258" r:id="rId6"/>
    <p:sldId id="259" r:id="rId7"/>
    <p:sldId id="265" r:id="rId8"/>
    <p:sldId id="260" r:id="rId9"/>
    <p:sldId id="261" r:id="rId10"/>
    <p:sldId id="268" r:id="rId11"/>
    <p:sldId id="262" r:id="rId12"/>
    <p:sldId id="266" r:id="rId13"/>
    <p:sldId id="263" r:id="rId14"/>
    <p:sldId id="264" r:id="rId15"/>
    <p:sldId id="269" r:id="rId16"/>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504"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97F1FAC-A5C3-4987-AC6B-1CD6F3652713}" type="slidenum">
              <a:rPr lang="es-HN" smtClean="0"/>
              <a:pPr/>
              <a:t>‹#›</a:t>
            </a:fld>
            <a:endParaRPr lang="es-HN"/>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97F1FAC-A5C3-4987-AC6B-1CD6F3652713}" type="slidenum">
              <a:rPr lang="es-HN" smtClean="0"/>
              <a:pPr/>
              <a:t>‹#›</a:t>
            </a:fld>
            <a:endParaRPr lang="es-HN"/>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97F1FAC-A5C3-4987-AC6B-1CD6F3652713}" type="slidenum">
              <a:rPr lang="es-HN" smtClean="0"/>
              <a:pPr/>
              <a:t>‹#›</a:t>
            </a:fld>
            <a:endParaRPr lang="es-HN"/>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8" name="Footer Placeholder 7"/>
          <p:cNvSpPr>
            <a:spLocks noGrp="1"/>
          </p:cNvSpPr>
          <p:nvPr>
            <p:ph type="ftr" sz="quarter" idx="11"/>
          </p:nvPr>
        </p:nvSpPr>
        <p:spPr/>
        <p:txBody>
          <a:bodyPr/>
          <a:lstStyle/>
          <a:p>
            <a:endParaRPr lang="es-HN"/>
          </a:p>
        </p:txBody>
      </p:sp>
      <p:sp>
        <p:nvSpPr>
          <p:cNvPr id="9" name="Slide Number Placeholder 8"/>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4" name="Footer Placeholder 3"/>
          <p:cNvSpPr>
            <a:spLocks noGrp="1"/>
          </p:cNvSpPr>
          <p:nvPr>
            <p:ph type="ftr" sz="quarter" idx="11"/>
          </p:nvPr>
        </p:nvSpPr>
        <p:spPr/>
        <p:txBody>
          <a:bodyPr/>
          <a:lstStyle/>
          <a:p>
            <a:endParaRPr lang="es-HN"/>
          </a:p>
        </p:txBody>
      </p:sp>
      <p:sp>
        <p:nvSpPr>
          <p:cNvPr id="5" name="Slide Number Placeholder 4"/>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3" name="Footer Placeholder 2"/>
          <p:cNvSpPr>
            <a:spLocks noGrp="1"/>
          </p:cNvSpPr>
          <p:nvPr>
            <p:ph type="ftr" sz="quarter" idx="11"/>
          </p:nvPr>
        </p:nvSpPr>
        <p:spPr/>
        <p:txBody>
          <a:bodyPr/>
          <a:lstStyle/>
          <a:p>
            <a:endParaRPr lang="es-HN"/>
          </a:p>
        </p:txBody>
      </p:sp>
      <p:sp>
        <p:nvSpPr>
          <p:cNvPr id="4" name="Slide Number Placeholder 3"/>
          <p:cNvSpPr>
            <a:spLocks noGrp="1"/>
          </p:cNvSpPr>
          <p:nvPr>
            <p:ph type="sldNum" sz="quarter" idx="12"/>
          </p:nvPr>
        </p:nvSpPr>
        <p:spPr/>
        <p:txBody>
          <a:bodyPr/>
          <a:lstStyle/>
          <a:p>
            <a:fld id="{C97F1FAC-A5C3-4987-AC6B-1CD6F3652713}" type="slidenum">
              <a:rPr lang="es-HN" smtClean="0"/>
              <a:pPr/>
              <a:t>‹#›</a:t>
            </a:fld>
            <a:endParaRPr lang="es-H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97F1FAC-A5C3-4987-AC6B-1CD6F3652713}" type="slidenum">
              <a:rPr lang="es-HN" smtClean="0"/>
              <a:pPr/>
              <a:t>‹#›</a:t>
            </a:fld>
            <a:endParaRPr lang="es-HN"/>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01F188-5347-41B3-AC46-EE2B5DA9B028}" type="datetimeFigureOut">
              <a:rPr lang="es-HN" smtClean="0"/>
              <a:pPr/>
              <a:t>07/11/2012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97F1FAC-A5C3-4987-AC6B-1CD6F3652713}" type="slidenum">
              <a:rPr lang="es-HN" smtClean="0"/>
              <a:pPr/>
              <a:t>‹#›</a:t>
            </a:fld>
            <a:endParaRPr lang="es-HN"/>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401F188-5347-41B3-AC46-EE2B5DA9B028}" type="datetimeFigureOut">
              <a:rPr lang="es-HN" smtClean="0"/>
              <a:pPr/>
              <a:t>07/11/2012</a:t>
            </a:fld>
            <a:endParaRPr lang="es-HN"/>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HN"/>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97F1FAC-A5C3-4987-AC6B-1CD6F3652713}" type="slidenum">
              <a:rPr lang="es-HN" smtClean="0"/>
              <a:pPr/>
              <a:t>‹#›</a:t>
            </a:fld>
            <a:endParaRPr lang="es-HN"/>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600200"/>
            <a:ext cx="7772400" cy="2404864"/>
          </a:xfrm>
        </p:spPr>
        <p:txBody>
          <a:bodyPr>
            <a:normAutofit fontScale="90000"/>
          </a:bodyPr>
          <a:lstStyle/>
          <a:p>
            <a:r>
              <a:rPr lang="es-HN" sz="4900" dirty="0" smtClean="0">
                <a:latin typeface="Candara" pitchFamily="34" charset="0"/>
              </a:rPr>
              <a:t/>
            </a:r>
            <a:br>
              <a:rPr lang="es-HN" sz="4900" dirty="0" smtClean="0">
                <a:latin typeface="Candara" pitchFamily="34" charset="0"/>
              </a:rPr>
            </a:br>
            <a:r>
              <a:rPr lang="es-HN" sz="4900" dirty="0">
                <a:latin typeface="Candara" pitchFamily="34" charset="0"/>
              </a:rPr>
              <a:t/>
            </a:r>
            <a:br>
              <a:rPr lang="es-HN" sz="4900" dirty="0">
                <a:latin typeface="Candara" pitchFamily="34" charset="0"/>
              </a:rPr>
            </a:br>
            <a:r>
              <a:rPr lang="es-HN" sz="4900" dirty="0" smtClean="0">
                <a:latin typeface="Candara" pitchFamily="34" charset="0"/>
              </a:rPr>
              <a:t/>
            </a:r>
            <a:br>
              <a:rPr lang="es-HN" sz="4900" dirty="0" smtClean="0">
                <a:latin typeface="Candara" pitchFamily="34" charset="0"/>
              </a:rPr>
            </a:br>
            <a:r>
              <a:rPr lang="es-HN" sz="4900" dirty="0">
                <a:latin typeface="Candara" pitchFamily="34" charset="0"/>
              </a:rPr>
              <a:t/>
            </a:r>
            <a:br>
              <a:rPr lang="es-HN" sz="4900" dirty="0">
                <a:latin typeface="Candara" pitchFamily="34" charset="0"/>
              </a:rPr>
            </a:br>
            <a:r>
              <a:rPr lang="en-US" sz="4900" dirty="0" smtClean="0">
                <a:latin typeface="Candara" pitchFamily="34" charset="0"/>
              </a:rPr>
              <a:t>Secretary</a:t>
            </a:r>
            <a:r>
              <a:rPr lang="es-HN" sz="4900" dirty="0" smtClean="0">
                <a:latin typeface="Candara" pitchFamily="34" charset="0"/>
              </a:rPr>
              <a:t> </a:t>
            </a:r>
            <a:r>
              <a:rPr lang="es-HN" sz="4900" dirty="0" smtClean="0">
                <a:latin typeface="Candara" pitchFamily="34" charset="0"/>
              </a:rPr>
              <a:t>of </a:t>
            </a:r>
            <a:r>
              <a:rPr lang="es-HN" sz="4900" dirty="0" err="1" smtClean="0">
                <a:latin typeface="Candara" pitchFamily="34" charset="0"/>
              </a:rPr>
              <a:t>Finance</a:t>
            </a:r>
            <a:r>
              <a:rPr lang="es-HN" dirty="0"/>
              <a:t/>
            </a:r>
            <a:br>
              <a:rPr lang="es-HN" dirty="0"/>
            </a:br>
            <a:endParaRPr lang="es-HN" dirty="0"/>
          </a:p>
        </p:txBody>
      </p:sp>
      <p:sp>
        <p:nvSpPr>
          <p:cNvPr id="3" name="2 Subtítulo"/>
          <p:cNvSpPr>
            <a:spLocks noGrp="1"/>
          </p:cNvSpPr>
          <p:nvPr>
            <p:ph type="subTitle" idx="1"/>
          </p:nvPr>
        </p:nvSpPr>
        <p:spPr/>
        <p:txBody>
          <a:bodyPr>
            <a:normAutofit/>
          </a:bodyPr>
          <a:lstStyle/>
          <a:p>
            <a:r>
              <a:rPr lang="es-HN" sz="2800" dirty="0" smtClean="0">
                <a:latin typeface="Candara" pitchFamily="34" charset="0"/>
              </a:rPr>
              <a:t>General  Office of  </a:t>
            </a:r>
            <a:r>
              <a:rPr lang="es-HN" sz="2800" dirty="0" err="1" smtClean="0">
                <a:latin typeface="Candara" pitchFamily="34" charset="0"/>
              </a:rPr>
              <a:t>Customs</a:t>
            </a:r>
            <a:r>
              <a:rPr lang="es-HN" sz="2800" dirty="0" smtClean="0">
                <a:latin typeface="Candara" pitchFamily="34" charset="0"/>
              </a:rPr>
              <a:t> </a:t>
            </a:r>
            <a:r>
              <a:rPr lang="es-HN" sz="2800" dirty="0" err="1" smtClean="0">
                <a:latin typeface="Candara" pitchFamily="34" charset="0"/>
              </a:rPr>
              <a:t>Exemption</a:t>
            </a:r>
            <a:r>
              <a:rPr lang="es-HN" sz="2800" dirty="0" smtClean="0">
                <a:latin typeface="Candara" pitchFamily="34" charset="0"/>
              </a:rPr>
              <a:t> Control</a:t>
            </a:r>
            <a:endParaRPr lang="es-HN" sz="2800" dirty="0">
              <a:latin typeface="Candara" pitchFamily="34" charset="0"/>
            </a:endParaRPr>
          </a:p>
        </p:txBody>
      </p:sp>
      <p:pic>
        <p:nvPicPr>
          <p:cNvPr id="6" name="5 Imagen"/>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83768" y="476672"/>
            <a:ext cx="4320479" cy="1224136"/>
          </a:xfrm>
          <a:prstGeom prst="rect">
            <a:avLst/>
          </a:prstGeom>
          <a:noFill/>
          <a:ln>
            <a:noFill/>
          </a:ln>
        </p:spPr>
      </p:pic>
    </p:spTree>
    <p:extLst>
      <p:ext uri="{BB962C8B-B14F-4D97-AF65-F5344CB8AC3E}">
        <p14:creationId xmlns:p14="http://schemas.microsoft.com/office/powerpoint/2010/main" val="433928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HN" dirty="0" err="1" smtClean="0"/>
              <a:t>Flujograma</a:t>
            </a:r>
            <a:endParaRPr lang="es-HN" dirty="0"/>
          </a:p>
        </p:txBody>
      </p:sp>
      <p:grpSp>
        <p:nvGrpSpPr>
          <p:cNvPr id="58" name="57 Grupo"/>
          <p:cNvGrpSpPr/>
          <p:nvPr/>
        </p:nvGrpSpPr>
        <p:grpSpPr>
          <a:xfrm>
            <a:off x="1252297" y="1978795"/>
            <a:ext cx="6272031" cy="4258517"/>
            <a:chOff x="1142134" y="1772816"/>
            <a:chExt cx="6272031" cy="4258517"/>
          </a:xfrm>
        </p:grpSpPr>
        <p:cxnSp>
          <p:nvCxnSpPr>
            <p:cNvPr id="51" name="54 Conector recto de flecha"/>
            <p:cNvCxnSpPr/>
            <p:nvPr/>
          </p:nvCxnSpPr>
          <p:spPr>
            <a:xfrm flipH="1">
              <a:off x="5648314" y="4584264"/>
              <a:ext cx="3806" cy="454793"/>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3" name="52 Operación manual"/>
            <p:cNvSpPr/>
            <p:nvPr/>
          </p:nvSpPr>
          <p:spPr>
            <a:xfrm flipV="1">
              <a:off x="5436096" y="4293095"/>
              <a:ext cx="396044" cy="291168"/>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grpSp>
          <p:nvGrpSpPr>
            <p:cNvPr id="57" name="56 Grupo"/>
            <p:cNvGrpSpPr/>
            <p:nvPr/>
          </p:nvGrpSpPr>
          <p:grpSpPr>
            <a:xfrm>
              <a:off x="1142134" y="1772816"/>
              <a:ext cx="6272031" cy="4258517"/>
              <a:chOff x="1142134" y="1772816"/>
              <a:chExt cx="6272031" cy="4258517"/>
            </a:xfrm>
          </p:grpSpPr>
          <p:grpSp>
            <p:nvGrpSpPr>
              <p:cNvPr id="31" name="291 Grupo"/>
              <p:cNvGrpSpPr/>
              <p:nvPr/>
            </p:nvGrpSpPr>
            <p:grpSpPr>
              <a:xfrm>
                <a:off x="2195736" y="1772816"/>
                <a:ext cx="5218429" cy="4258517"/>
                <a:chOff x="0" y="0"/>
                <a:chExt cx="4188308" cy="3924300"/>
              </a:xfrm>
            </p:grpSpPr>
            <p:grpSp>
              <p:nvGrpSpPr>
                <p:cNvPr id="32" name="290 Grupo"/>
                <p:cNvGrpSpPr/>
                <p:nvPr/>
              </p:nvGrpSpPr>
              <p:grpSpPr>
                <a:xfrm>
                  <a:off x="0" y="0"/>
                  <a:ext cx="4188308" cy="3924300"/>
                  <a:chOff x="0" y="0"/>
                  <a:chExt cx="4188308" cy="3924300"/>
                </a:xfrm>
              </p:grpSpPr>
              <p:sp>
                <p:nvSpPr>
                  <p:cNvPr id="34" name="288 Terminador"/>
                  <p:cNvSpPr/>
                  <p:nvPr/>
                </p:nvSpPr>
                <p:spPr>
                  <a:xfrm>
                    <a:off x="0" y="0"/>
                    <a:ext cx="1247140" cy="533400"/>
                  </a:xfrm>
                  <a:prstGeom prst="flowChartTerminator">
                    <a:avLst/>
                  </a:prstGeom>
                  <a:solidFill>
                    <a:schemeClr val="accent4">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cxnSp>
                <p:nvCxnSpPr>
                  <p:cNvPr id="35" name="50 Conector recto de flecha"/>
                  <p:cNvCxnSpPr/>
                  <p:nvPr/>
                </p:nvCxnSpPr>
                <p:spPr>
                  <a:xfrm>
                    <a:off x="1155872" y="1743075"/>
                    <a:ext cx="1964763" cy="0"/>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Cuadro de texto 2"/>
                  <p:cNvSpPr txBox="1">
                    <a:spLocks noChangeArrowheads="1"/>
                  </p:cNvSpPr>
                  <p:nvPr/>
                </p:nvSpPr>
                <p:spPr bwMode="auto">
                  <a:xfrm>
                    <a:off x="228600" y="57150"/>
                    <a:ext cx="800100" cy="4381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dirty="0">
                        <a:effectLst/>
                        <a:latin typeface="Calibri"/>
                        <a:ea typeface="Calibri"/>
                        <a:cs typeface="Times New Roman"/>
                      </a:rPr>
                      <a:t>ADMISIÓN DGCFA</a:t>
                    </a:r>
                  </a:p>
                </p:txBody>
              </p:sp>
              <p:sp>
                <p:nvSpPr>
                  <p:cNvPr id="37" name="45 Rectángulo"/>
                  <p:cNvSpPr/>
                  <p:nvPr/>
                </p:nvSpPr>
                <p:spPr>
                  <a:xfrm>
                    <a:off x="57150" y="1355448"/>
                    <a:ext cx="1073633" cy="844826"/>
                  </a:xfrm>
                  <a:prstGeom prst="rect">
                    <a:avLst/>
                  </a:prstGeom>
                  <a:solidFill>
                    <a:schemeClr val="bg2">
                      <a:lumMod val="7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cxnSp>
                <p:nvCxnSpPr>
                  <p:cNvPr id="38" name="48 Conector recto de flecha"/>
                  <p:cNvCxnSpPr/>
                  <p:nvPr/>
                </p:nvCxnSpPr>
                <p:spPr>
                  <a:xfrm>
                    <a:off x="628650" y="523875"/>
                    <a:ext cx="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Cuadro de texto 2"/>
                  <p:cNvSpPr txBox="1">
                    <a:spLocks noChangeArrowheads="1"/>
                  </p:cNvSpPr>
                  <p:nvPr/>
                </p:nvSpPr>
                <p:spPr bwMode="auto">
                  <a:xfrm>
                    <a:off x="142875" y="1504950"/>
                    <a:ext cx="923925" cy="619125"/>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1000"/>
                      </a:spcAft>
                    </a:pPr>
                    <a:r>
                      <a:rPr lang="es-HN" sz="1100" dirty="0">
                        <a:effectLst/>
                        <a:latin typeface="Calibri"/>
                        <a:ea typeface="Calibri"/>
                        <a:cs typeface="Times New Roman"/>
                      </a:rPr>
                      <a:t>REMISIÓN A LA DEI</a:t>
                    </a:r>
                  </a:p>
                </p:txBody>
              </p:sp>
              <p:sp>
                <p:nvSpPr>
                  <p:cNvPr id="40" name="51 Rectángulo"/>
                  <p:cNvSpPr/>
                  <p:nvPr/>
                </p:nvSpPr>
                <p:spPr>
                  <a:xfrm>
                    <a:off x="3114675" y="1364973"/>
                    <a:ext cx="1073633" cy="844826"/>
                  </a:xfrm>
                  <a:prstGeom prst="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41" name="Cuadro de texto 2"/>
                  <p:cNvSpPr txBox="1">
                    <a:spLocks noChangeArrowheads="1"/>
                  </p:cNvSpPr>
                  <p:nvPr/>
                </p:nvSpPr>
                <p:spPr bwMode="auto">
                  <a:xfrm>
                    <a:off x="3201043" y="1552550"/>
                    <a:ext cx="902301" cy="4381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dirty="0">
                        <a:effectLst/>
                        <a:latin typeface="Calibri"/>
                        <a:ea typeface="Calibri"/>
                        <a:cs typeface="Times New Roman"/>
                      </a:rPr>
                      <a:t>REQUERIDA DE LA DEI</a:t>
                    </a:r>
                  </a:p>
                </p:txBody>
              </p:sp>
              <p:cxnSp>
                <p:nvCxnSpPr>
                  <p:cNvPr id="42" name="54 Conector recto de flecha"/>
                  <p:cNvCxnSpPr>
                    <a:endCxn id="40" idx="0"/>
                  </p:cNvCxnSpPr>
                  <p:nvPr/>
                </p:nvCxnSpPr>
                <p:spPr>
                  <a:xfrm flipH="1">
                    <a:off x="3651492" y="295275"/>
                    <a:ext cx="6109" cy="1069698"/>
                  </a:xfrm>
                  <a:prstGeom prst="straightConnector1">
                    <a:avLst/>
                  </a:prstGeom>
                  <a:ln w="19050">
                    <a:solidFill>
                      <a:srgbClr val="C000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55 Conector recto de flecha"/>
                  <p:cNvCxnSpPr/>
                  <p:nvPr/>
                </p:nvCxnSpPr>
                <p:spPr>
                  <a:xfrm flipH="1">
                    <a:off x="1247775" y="295275"/>
                    <a:ext cx="2409825" cy="0"/>
                  </a:xfrm>
                  <a:prstGeom prst="straightConnector1">
                    <a:avLst/>
                  </a:prstGeom>
                  <a:ln w="19050">
                    <a:solidFill>
                      <a:srgbClr val="C000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56 Conector recto de flecha"/>
                  <p:cNvCxnSpPr/>
                  <p:nvPr/>
                </p:nvCxnSpPr>
                <p:spPr>
                  <a:xfrm flipH="1">
                    <a:off x="619125" y="2209800"/>
                    <a:ext cx="9525"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57 Rectángulo"/>
                  <p:cNvSpPr/>
                  <p:nvPr/>
                </p:nvSpPr>
                <p:spPr>
                  <a:xfrm>
                    <a:off x="57150" y="3041372"/>
                    <a:ext cx="1073633" cy="844826"/>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46" name="Cuadro de texto 2"/>
                  <p:cNvSpPr txBox="1">
                    <a:spLocks noChangeArrowheads="1"/>
                  </p:cNvSpPr>
                  <p:nvPr/>
                </p:nvSpPr>
                <p:spPr bwMode="auto">
                  <a:xfrm>
                    <a:off x="123825" y="3095625"/>
                    <a:ext cx="1047750" cy="66675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s-HN" sz="1100" dirty="0">
                        <a:effectLst/>
                        <a:latin typeface="Calibri"/>
                        <a:ea typeface="Calibri"/>
                        <a:cs typeface="Times New Roman"/>
                      </a:rPr>
                      <a:t>ASIGNACIÓN A ANALISTA CON DICTAMEN </a:t>
                    </a:r>
                    <a:r>
                      <a:rPr lang="es-HN" sz="1100" dirty="0" smtClean="0">
                        <a:effectLst/>
                        <a:latin typeface="Calibri"/>
                        <a:ea typeface="Calibri"/>
                        <a:cs typeface="Times New Roman"/>
                      </a:rPr>
                      <a:t>DE LADEI</a:t>
                    </a:r>
                    <a:endParaRPr lang="es-HN" sz="1100" dirty="0">
                      <a:effectLst/>
                      <a:latin typeface="Calibri"/>
                      <a:ea typeface="Calibri"/>
                      <a:cs typeface="Times New Roman"/>
                    </a:endParaRPr>
                  </a:p>
                </p:txBody>
              </p:sp>
              <p:cxnSp>
                <p:nvCxnSpPr>
                  <p:cNvPr id="47" name="59 Conector recto de flecha"/>
                  <p:cNvCxnSpPr/>
                  <p:nvPr/>
                </p:nvCxnSpPr>
                <p:spPr>
                  <a:xfrm>
                    <a:off x="1127087" y="3448050"/>
                    <a:ext cx="10112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60 Rectángulo"/>
                  <p:cNvSpPr/>
                  <p:nvPr/>
                </p:nvSpPr>
                <p:spPr>
                  <a:xfrm>
                    <a:off x="2143125" y="3009900"/>
                    <a:ext cx="1162050" cy="9144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grpSp>
            <p:sp>
              <p:nvSpPr>
                <p:cNvPr id="33" name="Cuadro de texto 2"/>
                <p:cNvSpPr txBox="1">
                  <a:spLocks noChangeArrowheads="1"/>
                </p:cNvSpPr>
                <p:nvPr/>
              </p:nvSpPr>
              <p:spPr bwMode="auto">
                <a:xfrm>
                  <a:off x="2206808" y="3105418"/>
                  <a:ext cx="1029632" cy="80962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s-HN" sz="1100" dirty="0">
                      <a:effectLst/>
                      <a:latin typeface="Calibri"/>
                      <a:ea typeface="Calibri"/>
                      <a:cs typeface="Times New Roman"/>
                    </a:rPr>
                    <a:t>GENERACIÓN DE RESOLUCIÓN Y CERTIFICACIÓN</a:t>
                  </a:r>
                </a:p>
              </p:txBody>
            </p:sp>
          </p:grpSp>
          <p:cxnSp>
            <p:nvCxnSpPr>
              <p:cNvPr id="54" name="54 Conector recto de flecha"/>
              <p:cNvCxnSpPr/>
              <p:nvPr/>
            </p:nvCxnSpPr>
            <p:spPr>
              <a:xfrm rot="5400000" flipH="1">
                <a:off x="1833378" y="5085377"/>
                <a:ext cx="3806" cy="863266"/>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5" name="54 Operación manual"/>
              <p:cNvSpPr/>
              <p:nvPr/>
            </p:nvSpPr>
            <p:spPr>
              <a:xfrm rot="5400000">
                <a:off x="1074869" y="5368474"/>
                <a:ext cx="396044" cy="261513"/>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grpSp>
      </p:grpSp>
    </p:spTree>
    <p:extLst>
      <p:ext uri="{BB962C8B-B14F-4D97-AF65-F5344CB8AC3E}">
        <p14:creationId xmlns:p14="http://schemas.microsoft.com/office/powerpoint/2010/main" val="3332224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3" y="2492896"/>
            <a:ext cx="8208912" cy="3888432"/>
          </a:xfrm>
        </p:spPr>
        <p:txBody>
          <a:bodyPr>
            <a:normAutofit/>
          </a:bodyPr>
          <a:lstStyle/>
          <a:p>
            <a:pPr marL="342900" indent="-342900" algn="just">
              <a:buAutoNum type="arabicPeriod"/>
            </a:pPr>
            <a:r>
              <a:rPr lang="en-US" sz="1800" dirty="0" smtClean="0"/>
              <a:t>Request addressed to the Secretary of Finance, indicating the type of exoneration needed, with name general information of the petitioner (in addition to the RTN and cell phone)</a:t>
            </a:r>
          </a:p>
          <a:p>
            <a:pPr marL="342900" indent="-342900">
              <a:buFont typeface="+mj-lt"/>
              <a:buAutoNum type="arabicPeriod"/>
            </a:pPr>
            <a:r>
              <a:rPr lang="en-US" sz="1800" dirty="0" smtClean="0"/>
              <a:t>Power of Attorney</a:t>
            </a:r>
          </a:p>
          <a:p>
            <a:pPr marL="342900" indent="-342900">
              <a:buFont typeface="+mj-lt"/>
              <a:buAutoNum type="arabicPeriod"/>
            </a:pPr>
            <a:r>
              <a:rPr lang="en-US" sz="1800" dirty="0" smtClean="0"/>
              <a:t>Copy of the Statutes published in the Government Newspaper “La </a:t>
            </a:r>
            <a:r>
              <a:rPr lang="en-US" sz="1800" dirty="0" err="1" smtClean="0"/>
              <a:t>Gaceta</a:t>
            </a:r>
            <a:r>
              <a:rPr lang="en-US" sz="1800" dirty="0" smtClean="0"/>
              <a:t>” </a:t>
            </a:r>
          </a:p>
          <a:p>
            <a:pPr marL="342900" indent="-342900">
              <a:buFont typeface="+mj-lt"/>
              <a:buAutoNum type="arabicPeriod"/>
            </a:pPr>
            <a:r>
              <a:rPr lang="en-US" sz="1800" dirty="0" smtClean="0"/>
              <a:t>Copy of the registry of inscription in the Board of Directors before the URSAC</a:t>
            </a:r>
          </a:p>
          <a:p>
            <a:pPr marL="342900" indent="-342900">
              <a:buFont typeface="+mj-lt"/>
              <a:buAutoNum type="arabicPeriod"/>
            </a:pPr>
            <a:r>
              <a:rPr lang="en-US" sz="1800" dirty="0" smtClean="0"/>
              <a:t>Financial statements of the last 3 years, notarized.</a:t>
            </a:r>
          </a:p>
          <a:p>
            <a:pPr marL="342900" indent="-342900">
              <a:buFont typeface="+mj-lt"/>
              <a:buAutoNum type="arabicPeriod"/>
            </a:pPr>
            <a:r>
              <a:rPr lang="en-US" sz="1800" dirty="0" smtClean="0"/>
              <a:t>Receipt indicating that taxes are fully paid by the Executive Office of Income</a:t>
            </a:r>
          </a:p>
          <a:p>
            <a:pPr marL="342900" indent="-342900">
              <a:buFont typeface="+mj-lt"/>
              <a:buAutoNum type="arabicPeriod"/>
            </a:pPr>
            <a:r>
              <a:rPr lang="en-US" sz="1800" dirty="0" smtClean="0"/>
              <a:t>Present proof of source of funds, including copy of </a:t>
            </a:r>
            <a:r>
              <a:rPr lang="en-US" sz="1800" dirty="0" err="1" smtClean="0"/>
              <a:t>Convendions</a:t>
            </a:r>
            <a:r>
              <a:rPr lang="en-US" sz="1800" dirty="0" smtClean="0"/>
              <a:t> for Donations , should it be pertinent</a:t>
            </a:r>
          </a:p>
          <a:p>
            <a:pPr marL="342900" indent="-342900">
              <a:buFont typeface="+mj-lt"/>
              <a:buAutoNum type="arabicPeriod"/>
            </a:pPr>
            <a:endParaRPr lang="es-HN" sz="1800" dirty="0" smtClean="0"/>
          </a:p>
          <a:p>
            <a:pPr marL="342900" indent="-342900">
              <a:buFont typeface="+mj-lt"/>
              <a:buAutoNum type="arabicPeriod"/>
            </a:pPr>
            <a:endParaRPr lang="es-HN" sz="1800" dirty="0"/>
          </a:p>
        </p:txBody>
      </p:sp>
      <p:sp>
        <p:nvSpPr>
          <p:cNvPr id="3" name="2 Título"/>
          <p:cNvSpPr>
            <a:spLocks noGrp="1"/>
          </p:cNvSpPr>
          <p:nvPr>
            <p:ph type="title"/>
          </p:nvPr>
        </p:nvSpPr>
        <p:spPr/>
        <p:txBody>
          <a:bodyPr>
            <a:noAutofit/>
          </a:bodyPr>
          <a:lstStyle/>
          <a:p>
            <a:r>
              <a:rPr lang="es-HN" sz="2800" dirty="0" smtClean="0"/>
              <a:t/>
            </a:r>
            <a:br>
              <a:rPr lang="es-HN" sz="2800" dirty="0" smtClean="0"/>
            </a:br>
            <a:r>
              <a:rPr lang="es-HN" sz="2800" dirty="0"/>
              <a:t/>
            </a:r>
            <a:br>
              <a:rPr lang="es-HN" sz="2800" dirty="0"/>
            </a:br>
            <a:r>
              <a:rPr lang="es-HN" sz="2800" dirty="0" err="1" smtClean="0"/>
              <a:t>Tax</a:t>
            </a:r>
            <a:r>
              <a:rPr lang="es-HN" sz="2800" dirty="0" smtClean="0"/>
              <a:t> </a:t>
            </a:r>
            <a:r>
              <a:rPr lang="es-HN" sz="2800" dirty="0" err="1" smtClean="0"/>
              <a:t>Exemption</a:t>
            </a:r>
            <a:r>
              <a:rPr lang="es-HN" sz="2800" dirty="0" smtClean="0"/>
              <a:t> Status </a:t>
            </a:r>
            <a:r>
              <a:rPr lang="es-HN" sz="2800" dirty="0" err="1" smtClean="0"/>
              <a:t>from</a:t>
            </a:r>
            <a:r>
              <a:rPr lang="es-HN" sz="2800" dirty="0" smtClean="0"/>
              <a:t>  </a:t>
            </a:r>
            <a:r>
              <a:rPr lang="es-HN" sz="2800" dirty="0" err="1" smtClean="0"/>
              <a:t>the</a:t>
            </a:r>
            <a:r>
              <a:rPr lang="es-HN" sz="2800" dirty="0" smtClean="0"/>
              <a:t> </a:t>
            </a:r>
            <a:r>
              <a:rPr lang="es-HN" sz="2800" dirty="0" err="1" smtClean="0"/>
              <a:t>following</a:t>
            </a:r>
            <a:r>
              <a:rPr lang="es-HN" sz="2800" dirty="0" smtClean="0"/>
              <a:t> </a:t>
            </a:r>
            <a:r>
              <a:rPr lang="es-HN" sz="2800" dirty="0" err="1" smtClean="0"/>
              <a:t>taxes</a:t>
            </a:r>
            <a:r>
              <a:rPr lang="es-HN" sz="2800" dirty="0" smtClean="0"/>
              <a:t>: </a:t>
            </a:r>
            <a:r>
              <a:rPr lang="es-HN" sz="2800" dirty="0"/>
              <a:t>IMPUESTO SOBRE RENTA</a:t>
            </a:r>
            <a:r>
              <a:rPr lang="es-HN" sz="2800" dirty="0" smtClean="0"/>
              <a:t>,  </a:t>
            </a:r>
            <a:r>
              <a:rPr lang="es-HN" sz="2800" dirty="0"/>
              <a:t>ACTIVO NETO Y APORTACIÓN SOLIDARIA TEMPORAL</a:t>
            </a:r>
            <a:r>
              <a:rPr lang="es-HN" sz="3600" dirty="0"/>
              <a:t/>
            </a:r>
            <a:br>
              <a:rPr lang="es-HN" sz="3600" dirty="0"/>
            </a:br>
            <a:endParaRPr lang="es-HN" sz="3600" dirty="0"/>
          </a:p>
        </p:txBody>
      </p:sp>
    </p:spTree>
    <p:extLst>
      <p:ext uri="{BB962C8B-B14F-4D97-AF65-F5344CB8AC3E}">
        <p14:creationId xmlns:p14="http://schemas.microsoft.com/office/powerpoint/2010/main" val="21832421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HN" dirty="0" err="1" smtClean="0"/>
              <a:t>Flujograma</a:t>
            </a:r>
            <a:endParaRPr lang="es-HN" dirty="0"/>
          </a:p>
        </p:txBody>
      </p:sp>
      <p:grpSp>
        <p:nvGrpSpPr>
          <p:cNvPr id="28" name="27 Grupo"/>
          <p:cNvGrpSpPr/>
          <p:nvPr/>
        </p:nvGrpSpPr>
        <p:grpSpPr>
          <a:xfrm>
            <a:off x="1396313" y="1916832"/>
            <a:ext cx="6272031" cy="4258517"/>
            <a:chOff x="1142134" y="1772816"/>
            <a:chExt cx="6272031" cy="4258517"/>
          </a:xfrm>
        </p:grpSpPr>
        <p:cxnSp>
          <p:nvCxnSpPr>
            <p:cNvPr id="29" name="54 Conector recto de flecha"/>
            <p:cNvCxnSpPr/>
            <p:nvPr/>
          </p:nvCxnSpPr>
          <p:spPr>
            <a:xfrm flipH="1">
              <a:off x="5648314" y="4584264"/>
              <a:ext cx="3806" cy="454793"/>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 name="29 Operación manual"/>
            <p:cNvSpPr/>
            <p:nvPr/>
          </p:nvSpPr>
          <p:spPr>
            <a:xfrm flipV="1">
              <a:off x="5436096" y="4293095"/>
              <a:ext cx="396044" cy="291168"/>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grpSp>
          <p:nvGrpSpPr>
            <p:cNvPr id="31" name="30 Grupo"/>
            <p:cNvGrpSpPr/>
            <p:nvPr/>
          </p:nvGrpSpPr>
          <p:grpSpPr>
            <a:xfrm>
              <a:off x="1142134" y="1772816"/>
              <a:ext cx="6272031" cy="4258517"/>
              <a:chOff x="1142134" y="1772816"/>
              <a:chExt cx="6272031" cy="4258517"/>
            </a:xfrm>
          </p:grpSpPr>
          <p:grpSp>
            <p:nvGrpSpPr>
              <p:cNvPr id="32" name="291 Grupo"/>
              <p:cNvGrpSpPr/>
              <p:nvPr/>
            </p:nvGrpSpPr>
            <p:grpSpPr>
              <a:xfrm>
                <a:off x="2195736" y="1772816"/>
                <a:ext cx="5218429" cy="4258517"/>
                <a:chOff x="0" y="0"/>
                <a:chExt cx="4188308" cy="3924300"/>
              </a:xfrm>
            </p:grpSpPr>
            <p:grpSp>
              <p:nvGrpSpPr>
                <p:cNvPr id="35" name="290 Grupo"/>
                <p:cNvGrpSpPr/>
                <p:nvPr/>
              </p:nvGrpSpPr>
              <p:grpSpPr>
                <a:xfrm>
                  <a:off x="0" y="0"/>
                  <a:ext cx="4188308" cy="3924300"/>
                  <a:chOff x="0" y="0"/>
                  <a:chExt cx="4188308" cy="3924300"/>
                </a:xfrm>
              </p:grpSpPr>
              <p:sp>
                <p:nvSpPr>
                  <p:cNvPr id="37" name="288 Terminador"/>
                  <p:cNvSpPr/>
                  <p:nvPr/>
                </p:nvSpPr>
                <p:spPr>
                  <a:xfrm>
                    <a:off x="0" y="0"/>
                    <a:ext cx="1247140" cy="533400"/>
                  </a:xfrm>
                  <a:prstGeom prst="flowChartTerminator">
                    <a:avLst/>
                  </a:prstGeom>
                  <a:solidFill>
                    <a:schemeClr val="accent4">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cxnSp>
                <p:nvCxnSpPr>
                  <p:cNvPr id="38" name="50 Conector recto de flecha"/>
                  <p:cNvCxnSpPr/>
                  <p:nvPr/>
                </p:nvCxnSpPr>
                <p:spPr>
                  <a:xfrm>
                    <a:off x="1155872" y="1743075"/>
                    <a:ext cx="1964763" cy="0"/>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9" name="Cuadro de texto 2"/>
                  <p:cNvSpPr txBox="1">
                    <a:spLocks noChangeArrowheads="1"/>
                  </p:cNvSpPr>
                  <p:nvPr/>
                </p:nvSpPr>
                <p:spPr bwMode="auto">
                  <a:xfrm>
                    <a:off x="228600" y="57150"/>
                    <a:ext cx="800100" cy="4381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dirty="0">
                        <a:effectLst/>
                        <a:latin typeface="Calibri"/>
                        <a:ea typeface="Calibri"/>
                        <a:cs typeface="Times New Roman"/>
                      </a:rPr>
                      <a:t>ADMISIÓN DGCFA</a:t>
                    </a:r>
                  </a:p>
                </p:txBody>
              </p:sp>
              <p:sp>
                <p:nvSpPr>
                  <p:cNvPr id="40" name="45 Rectángulo"/>
                  <p:cNvSpPr/>
                  <p:nvPr/>
                </p:nvSpPr>
                <p:spPr>
                  <a:xfrm>
                    <a:off x="57150" y="1355448"/>
                    <a:ext cx="1073633" cy="844826"/>
                  </a:xfrm>
                  <a:prstGeom prst="rect">
                    <a:avLst/>
                  </a:prstGeom>
                  <a:solidFill>
                    <a:schemeClr val="bg2">
                      <a:lumMod val="7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cxnSp>
                <p:nvCxnSpPr>
                  <p:cNvPr id="41" name="48 Conector recto de flecha"/>
                  <p:cNvCxnSpPr/>
                  <p:nvPr/>
                </p:nvCxnSpPr>
                <p:spPr>
                  <a:xfrm>
                    <a:off x="628650" y="523875"/>
                    <a:ext cx="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Cuadro de texto 2"/>
                  <p:cNvSpPr txBox="1">
                    <a:spLocks noChangeArrowheads="1"/>
                  </p:cNvSpPr>
                  <p:nvPr/>
                </p:nvSpPr>
                <p:spPr bwMode="auto">
                  <a:xfrm>
                    <a:off x="142875" y="1504950"/>
                    <a:ext cx="923925" cy="619125"/>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1000"/>
                      </a:spcAft>
                    </a:pPr>
                    <a:r>
                      <a:rPr lang="es-HN" sz="1100" dirty="0">
                        <a:effectLst/>
                        <a:latin typeface="Calibri"/>
                        <a:ea typeface="Calibri"/>
                        <a:cs typeface="Times New Roman"/>
                      </a:rPr>
                      <a:t>REMISIÓN A LA DEI</a:t>
                    </a:r>
                  </a:p>
                </p:txBody>
              </p:sp>
              <p:sp>
                <p:nvSpPr>
                  <p:cNvPr id="43" name="51 Rectángulo"/>
                  <p:cNvSpPr/>
                  <p:nvPr/>
                </p:nvSpPr>
                <p:spPr>
                  <a:xfrm>
                    <a:off x="3114675" y="1364973"/>
                    <a:ext cx="1073633" cy="844826"/>
                  </a:xfrm>
                  <a:prstGeom prst="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44" name="Cuadro de texto 2"/>
                  <p:cNvSpPr txBox="1">
                    <a:spLocks noChangeArrowheads="1"/>
                  </p:cNvSpPr>
                  <p:nvPr/>
                </p:nvSpPr>
                <p:spPr bwMode="auto">
                  <a:xfrm>
                    <a:off x="3201043" y="1552550"/>
                    <a:ext cx="902301" cy="4381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dirty="0">
                        <a:effectLst/>
                        <a:latin typeface="Calibri"/>
                        <a:ea typeface="Calibri"/>
                        <a:cs typeface="Times New Roman"/>
                      </a:rPr>
                      <a:t>REQUERIDA DE LA DEI</a:t>
                    </a:r>
                  </a:p>
                </p:txBody>
              </p:sp>
              <p:cxnSp>
                <p:nvCxnSpPr>
                  <p:cNvPr id="45" name="54 Conector recto de flecha"/>
                  <p:cNvCxnSpPr>
                    <a:endCxn id="43" idx="0"/>
                  </p:cNvCxnSpPr>
                  <p:nvPr/>
                </p:nvCxnSpPr>
                <p:spPr>
                  <a:xfrm flipH="1">
                    <a:off x="3651492" y="295275"/>
                    <a:ext cx="6109" cy="1069698"/>
                  </a:xfrm>
                  <a:prstGeom prst="straightConnector1">
                    <a:avLst/>
                  </a:prstGeom>
                  <a:ln w="19050">
                    <a:solidFill>
                      <a:srgbClr val="C000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55 Conector recto de flecha"/>
                  <p:cNvCxnSpPr/>
                  <p:nvPr/>
                </p:nvCxnSpPr>
                <p:spPr>
                  <a:xfrm flipH="1">
                    <a:off x="1247775" y="295275"/>
                    <a:ext cx="2409825" cy="0"/>
                  </a:xfrm>
                  <a:prstGeom prst="straightConnector1">
                    <a:avLst/>
                  </a:prstGeom>
                  <a:ln w="19050">
                    <a:solidFill>
                      <a:srgbClr val="C00000"/>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56 Conector recto de flecha"/>
                  <p:cNvCxnSpPr/>
                  <p:nvPr/>
                </p:nvCxnSpPr>
                <p:spPr>
                  <a:xfrm flipH="1">
                    <a:off x="619125" y="2209800"/>
                    <a:ext cx="9525"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57 Rectángulo"/>
                  <p:cNvSpPr/>
                  <p:nvPr/>
                </p:nvSpPr>
                <p:spPr>
                  <a:xfrm>
                    <a:off x="57150" y="3041372"/>
                    <a:ext cx="1073633" cy="844826"/>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49" name="Cuadro de texto 2"/>
                  <p:cNvSpPr txBox="1">
                    <a:spLocks noChangeArrowheads="1"/>
                  </p:cNvSpPr>
                  <p:nvPr/>
                </p:nvSpPr>
                <p:spPr bwMode="auto">
                  <a:xfrm>
                    <a:off x="123825" y="3095625"/>
                    <a:ext cx="1047750" cy="66675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s-HN" sz="1100" dirty="0">
                        <a:effectLst/>
                        <a:latin typeface="Calibri"/>
                        <a:ea typeface="Calibri"/>
                        <a:cs typeface="Times New Roman"/>
                      </a:rPr>
                      <a:t>ASIGNACIÓN A ANALISTA CON DICTAMEN </a:t>
                    </a:r>
                    <a:r>
                      <a:rPr lang="es-HN" sz="1100" dirty="0" smtClean="0">
                        <a:effectLst/>
                        <a:latin typeface="Calibri"/>
                        <a:ea typeface="Calibri"/>
                        <a:cs typeface="Times New Roman"/>
                      </a:rPr>
                      <a:t>DE LADEI</a:t>
                    </a:r>
                    <a:endParaRPr lang="es-HN" sz="1100" dirty="0">
                      <a:effectLst/>
                      <a:latin typeface="Calibri"/>
                      <a:ea typeface="Calibri"/>
                      <a:cs typeface="Times New Roman"/>
                    </a:endParaRPr>
                  </a:p>
                </p:txBody>
              </p:sp>
              <p:cxnSp>
                <p:nvCxnSpPr>
                  <p:cNvPr id="50" name="59 Conector recto de flecha"/>
                  <p:cNvCxnSpPr/>
                  <p:nvPr/>
                </p:nvCxnSpPr>
                <p:spPr>
                  <a:xfrm>
                    <a:off x="1127087" y="3448050"/>
                    <a:ext cx="10112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60 Rectángulo"/>
                  <p:cNvSpPr/>
                  <p:nvPr/>
                </p:nvSpPr>
                <p:spPr>
                  <a:xfrm>
                    <a:off x="2143125" y="3009900"/>
                    <a:ext cx="1162050" cy="9144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grpSp>
            <p:sp>
              <p:nvSpPr>
                <p:cNvPr id="36" name="Cuadro de texto 2"/>
                <p:cNvSpPr txBox="1">
                  <a:spLocks noChangeArrowheads="1"/>
                </p:cNvSpPr>
                <p:nvPr/>
              </p:nvSpPr>
              <p:spPr bwMode="auto">
                <a:xfrm>
                  <a:off x="2206808" y="3105418"/>
                  <a:ext cx="1029632" cy="80962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s-HN" sz="1100" dirty="0">
                      <a:effectLst/>
                      <a:latin typeface="Calibri"/>
                      <a:ea typeface="Calibri"/>
                      <a:cs typeface="Times New Roman"/>
                    </a:rPr>
                    <a:t>GENERACIÓN DE RESOLUCIÓN Y CERTIFICACIÓN</a:t>
                  </a:r>
                </a:p>
              </p:txBody>
            </p:sp>
          </p:grpSp>
          <p:cxnSp>
            <p:nvCxnSpPr>
              <p:cNvPr id="33" name="54 Conector recto de flecha"/>
              <p:cNvCxnSpPr/>
              <p:nvPr/>
            </p:nvCxnSpPr>
            <p:spPr>
              <a:xfrm rot="5400000" flipH="1">
                <a:off x="1833378" y="5085377"/>
                <a:ext cx="3806" cy="863266"/>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4" name="33 Operación manual"/>
              <p:cNvSpPr/>
              <p:nvPr/>
            </p:nvSpPr>
            <p:spPr>
              <a:xfrm rot="5400000">
                <a:off x="1074869" y="5368474"/>
                <a:ext cx="396044" cy="261513"/>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grpSp>
      </p:grpSp>
    </p:spTree>
    <p:extLst>
      <p:ext uri="{BB962C8B-B14F-4D97-AF65-F5344CB8AC3E}">
        <p14:creationId xmlns:p14="http://schemas.microsoft.com/office/powerpoint/2010/main" val="3379262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6" y="2420888"/>
            <a:ext cx="8352927" cy="4104455"/>
          </a:xfrm>
        </p:spPr>
        <p:txBody>
          <a:bodyPr>
            <a:normAutofit lnSpcReduction="10000"/>
          </a:bodyPr>
          <a:lstStyle/>
          <a:p>
            <a:pPr marL="0" indent="0" algn="just">
              <a:buNone/>
            </a:pPr>
            <a:r>
              <a:rPr lang="en-US" sz="2000" dirty="0" smtClean="0"/>
              <a:t>In the case that the inspection is done in order to obtain the ID, and the latter is still valid, it will only be necessary for the Legal Representative to request that the inspection be checked out with the id.  Should there not be an id, the following requirements are necessary;</a:t>
            </a:r>
          </a:p>
          <a:p>
            <a:pPr marL="342900" indent="-342900">
              <a:buFont typeface="+mj-lt"/>
              <a:buAutoNum type="arabicPeriod"/>
            </a:pPr>
            <a:r>
              <a:rPr lang="en-US" sz="2000" dirty="0" smtClean="0"/>
              <a:t>Request addressed to the Secretary of Finance</a:t>
            </a:r>
          </a:p>
          <a:p>
            <a:pPr marL="342900" indent="-342900">
              <a:buFont typeface="+mj-lt"/>
              <a:buAutoNum type="arabicPeriod"/>
            </a:pPr>
            <a:r>
              <a:rPr lang="en-US" sz="2000" dirty="0" smtClean="0"/>
              <a:t>Poser of Attorney</a:t>
            </a:r>
          </a:p>
          <a:p>
            <a:pPr marL="342900" indent="-342900">
              <a:buFont typeface="+mj-lt"/>
              <a:buAutoNum type="arabicPeriod"/>
            </a:pPr>
            <a:r>
              <a:rPr lang="en-US" sz="2000" dirty="0" smtClean="0"/>
              <a:t>Copy of Statutes and receipt of inscription of the Executive Board of URSAC.</a:t>
            </a:r>
          </a:p>
          <a:p>
            <a:pPr marL="342900" indent="-342900">
              <a:buFont typeface="+mj-lt"/>
              <a:buAutoNum type="arabicPeriod"/>
            </a:pPr>
            <a:r>
              <a:rPr lang="en-US" sz="2000" dirty="0" smtClean="0"/>
              <a:t>Financial statements of the last 3 years, duly notarized</a:t>
            </a:r>
          </a:p>
          <a:p>
            <a:pPr marL="342900" indent="-342900">
              <a:buFont typeface="+mj-lt"/>
              <a:buAutoNum type="arabicPeriod"/>
            </a:pPr>
            <a:r>
              <a:rPr lang="en-US" sz="2000" dirty="0" smtClean="0"/>
              <a:t>Annual work plan that reflects the projects and program with description of costs</a:t>
            </a:r>
          </a:p>
          <a:p>
            <a:pPr marL="342900" indent="-342900">
              <a:buFont typeface="+mj-lt"/>
              <a:buAutoNum type="arabicPeriod"/>
            </a:pPr>
            <a:r>
              <a:rPr lang="en-US" sz="2000" dirty="0" smtClean="0"/>
              <a:t>Source of funding</a:t>
            </a:r>
          </a:p>
          <a:p>
            <a:pPr marL="342900" indent="-342900">
              <a:buFont typeface="+mj-lt"/>
              <a:buAutoNum type="arabicPeriod"/>
            </a:pPr>
            <a:endParaRPr lang="es-HN" sz="2000" dirty="0" smtClean="0"/>
          </a:p>
          <a:p>
            <a:pPr marL="342900" indent="-342900">
              <a:buFont typeface="+mj-lt"/>
              <a:buAutoNum type="arabicPeriod"/>
            </a:pPr>
            <a:endParaRPr lang="es-HN" sz="1800" dirty="0"/>
          </a:p>
        </p:txBody>
      </p:sp>
      <p:sp>
        <p:nvSpPr>
          <p:cNvPr id="3" name="2 Título"/>
          <p:cNvSpPr>
            <a:spLocks noGrp="1"/>
          </p:cNvSpPr>
          <p:nvPr>
            <p:ph type="title"/>
          </p:nvPr>
        </p:nvSpPr>
        <p:spPr/>
        <p:txBody>
          <a:bodyPr>
            <a:noAutofit/>
          </a:bodyPr>
          <a:lstStyle/>
          <a:p>
            <a:r>
              <a:rPr lang="es-HN" sz="3600" dirty="0" smtClean="0"/>
              <a:t/>
            </a:r>
            <a:br>
              <a:rPr lang="es-HN" sz="3600" dirty="0" smtClean="0"/>
            </a:br>
            <a:r>
              <a:rPr lang="es-HN" sz="3600" dirty="0" err="1" smtClean="0"/>
              <a:t>Special</a:t>
            </a:r>
            <a:r>
              <a:rPr lang="es-HN" sz="3600" dirty="0" smtClean="0"/>
              <a:t> </a:t>
            </a:r>
            <a:r>
              <a:rPr lang="es-HN" sz="3600" dirty="0" err="1" smtClean="0"/>
              <a:t>Contribution</a:t>
            </a:r>
            <a:r>
              <a:rPr lang="es-HN" sz="3600" dirty="0" smtClean="0"/>
              <a:t> </a:t>
            </a:r>
            <a:r>
              <a:rPr lang="es-HN" sz="3600" dirty="0" err="1" smtClean="0"/>
              <a:t>to</a:t>
            </a:r>
            <a:r>
              <a:rPr lang="es-HN" sz="3600" dirty="0" smtClean="0"/>
              <a:t> </a:t>
            </a:r>
            <a:r>
              <a:rPr lang="es-HN" sz="3600" dirty="0" err="1" smtClean="0"/>
              <a:t>the</a:t>
            </a:r>
            <a:r>
              <a:rPr lang="es-HN" sz="3600" dirty="0" smtClean="0"/>
              <a:t> </a:t>
            </a:r>
            <a:r>
              <a:rPr lang="es-HN" sz="3600" dirty="0" err="1" smtClean="0"/>
              <a:t>Public</a:t>
            </a:r>
            <a:r>
              <a:rPr lang="es-HN" sz="3600" dirty="0" smtClean="0"/>
              <a:t> Security </a:t>
            </a:r>
            <a:r>
              <a:rPr lang="es-HN" sz="3600" dirty="0" err="1" smtClean="0"/>
              <a:t>Tax</a:t>
            </a:r>
            <a:r>
              <a:rPr lang="es-HN" sz="3600" dirty="0"/>
              <a:t/>
            </a:r>
            <a:br>
              <a:rPr lang="es-HN" sz="3600" dirty="0"/>
            </a:br>
            <a:endParaRPr lang="es-HN" sz="3600" dirty="0"/>
          </a:p>
        </p:txBody>
      </p:sp>
    </p:spTree>
    <p:extLst>
      <p:ext uri="{BB962C8B-B14F-4D97-AF65-F5344CB8AC3E}">
        <p14:creationId xmlns:p14="http://schemas.microsoft.com/office/powerpoint/2010/main" val="6392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342900" indent="-342900">
              <a:buAutoNum type="arabicPeriod" startAt="8"/>
            </a:pPr>
            <a:r>
              <a:rPr lang="en-US" sz="1800" dirty="0" smtClean="0"/>
              <a:t>Bank letter where the  Institution maintains accounts reflecting the totals available</a:t>
            </a:r>
          </a:p>
          <a:p>
            <a:pPr marL="342900" indent="-342900">
              <a:buAutoNum type="arabicPeriod" startAt="8"/>
            </a:pPr>
            <a:r>
              <a:rPr lang="en-US" sz="1800" dirty="0" smtClean="0"/>
              <a:t>Receipt from the Executive Office of Income stating that the institution has paid all its taxes</a:t>
            </a:r>
          </a:p>
          <a:p>
            <a:pPr marL="342900" indent="-342900">
              <a:buAutoNum type="arabicPeriod" startAt="8"/>
            </a:pPr>
            <a:endParaRPr lang="es-HN" sz="1800" dirty="0"/>
          </a:p>
        </p:txBody>
      </p:sp>
      <p:sp>
        <p:nvSpPr>
          <p:cNvPr id="3" name="2 Título"/>
          <p:cNvSpPr>
            <a:spLocks noGrp="1"/>
          </p:cNvSpPr>
          <p:nvPr>
            <p:ph type="title"/>
          </p:nvPr>
        </p:nvSpPr>
        <p:spPr/>
        <p:txBody>
          <a:bodyPr/>
          <a:lstStyle/>
          <a:p>
            <a:endParaRPr lang="es-HN"/>
          </a:p>
        </p:txBody>
      </p:sp>
    </p:spTree>
    <p:extLst>
      <p:ext uri="{BB962C8B-B14F-4D97-AF65-F5344CB8AC3E}">
        <p14:creationId xmlns:p14="http://schemas.microsoft.com/office/powerpoint/2010/main" val="20417006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HN" dirty="0" err="1" smtClean="0"/>
              <a:t>Flujograma</a:t>
            </a:r>
            <a:endParaRPr lang="es-HN" dirty="0"/>
          </a:p>
        </p:txBody>
      </p:sp>
      <p:grpSp>
        <p:nvGrpSpPr>
          <p:cNvPr id="64" name="63 Grupo"/>
          <p:cNvGrpSpPr/>
          <p:nvPr/>
        </p:nvGrpSpPr>
        <p:grpSpPr>
          <a:xfrm>
            <a:off x="2286000" y="2223812"/>
            <a:ext cx="5106035" cy="3771900"/>
            <a:chOff x="2018982" y="2076450"/>
            <a:chExt cx="5106035" cy="3771900"/>
          </a:xfrm>
        </p:grpSpPr>
        <p:cxnSp>
          <p:nvCxnSpPr>
            <p:cNvPr id="42" name="50 Conector recto de flecha"/>
            <p:cNvCxnSpPr/>
            <p:nvPr/>
          </p:nvCxnSpPr>
          <p:spPr>
            <a:xfrm>
              <a:off x="5552757" y="3790950"/>
              <a:ext cx="0" cy="1143000"/>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3" name="293 Grupo"/>
            <p:cNvGrpSpPr/>
            <p:nvPr/>
          </p:nvGrpSpPr>
          <p:grpSpPr>
            <a:xfrm>
              <a:off x="2018982" y="2076450"/>
              <a:ext cx="1247140" cy="533400"/>
              <a:chOff x="0" y="0"/>
              <a:chExt cx="1247140" cy="533400"/>
            </a:xfrm>
          </p:grpSpPr>
          <p:sp>
            <p:nvSpPr>
              <p:cNvPr id="59" name="288 Terminador"/>
              <p:cNvSpPr/>
              <p:nvPr/>
            </p:nvSpPr>
            <p:spPr>
              <a:xfrm>
                <a:off x="0" y="0"/>
                <a:ext cx="1247140" cy="533400"/>
              </a:xfrm>
              <a:prstGeom prst="flowChartTerminator">
                <a:avLst/>
              </a:prstGeom>
              <a:solidFill>
                <a:schemeClr val="accent4">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60" name="Cuadro de texto 2"/>
              <p:cNvSpPr txBox="1">
                <a:spLocks noChangeArrowheads="1"/>
              </p:cNvSpPr>
              <p:nvPr/>
            </p:nvSpPr>
            <p:spPr bwMode="auto">
              <a:xfrm>
                <a:off x="228600" y="57150"/>
                <a:ext cx="800100" cy="4381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a:effectLst/>
                    <a:latin typeface="Calibri"/>
                    <a:ea typeface="Calibri"/>
                    <a:cs typeface="Times New Roman"/>
                  </a:rPr>
                  <a:t>ADMISIÓN DGCFA</a:t>
                </a:r>
              </a:p>
            </p:txBody>
          </p:sp>
        </p:grpSp>
        <p:cxnSp>
          <p:nvCxnSpPr>
            <p:cNvPr id="44" name="48 Conector recto de flecha"/>
            <p:cNvCxnSpPr/>
            <p:nvPr/>
          </p:nvCxnSpPr>
          <p:spPr>
            <a:xfrm>
              <a:off x="2628582" y="2609850"/>
              <a:ext cx="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45" name="294 Grupo"/>
            <p:cNvGrpSpPr/>
            <p:nvPr/>
          </p:nvGrpSpPr>
          <p:grpSpPr>
            <a:xfrm>
              <a:off x="2104072" y="3362325"/>
              <a:ext cx="1162050" cy="914400"/>
              <a:chOff x="0" y="0"/>
              <a:chExt cx="1162050" cy="914400"/>
            </a:xfrm>
          </p:grpSpPr>
          <p:sp>
            <p:nvSpPr>
              <p:cNvPr id="57" name="45 Rectángulo"/>
              <p:cNvSpPr/>
              <p:nvPr/>
            </p:nvSpPr>
            <p:spPr>
              <a:xfrm>
                <a:off x="0" y="0"/>
                <a:ext cx="1162050" cy="9144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58" name="Cuadro de texto 2"/>
              <p:cNvSpPr txBox="1">
                <a:spLocks noChangeArrowheads="1"/>
              </p:cNvSpPr>
              <p:nvPr/>
            </p:nvSpPr>
            <p:spPr bwMode="auto">
              <a:xfrm>
                <a:off x="85725" y="180975"/>
                <a:ext cx="924559" cy="492759"/>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dirty="0">
                    <a:effectLst/>
                    <a:latin typeface="Calibri"/>
                    <a:ea typeface="Calibri"/>
                    <a:cs typeface="Times New Roman"/>
                  </a:rPr>
                  <a:t>ASIGNACIÓN A ANALISTA</a:t>
                </a:r>
              </a:p>
            </p:txBody>
          </p:sp>
        </p:grpSp>
        <p:grpSp>
          <p:nvGrpSpPr>
            <p:cNvPr id="46" name="297 Grupo"/>
            <p:cNvGrpSpPr/>
            <p:nvPr/>
          </p:nvGrpSpPr>
          <p:grpSpPr>
            <a:xfrm>
              <a:off x="5038407" y="4933950"/>
              <a:ext cx="1162050" cy="914400"/>
              <a:chOff x="0" y="0"/>
              <a:chExt cx="1162050" cy="914400"/>
            </a:xfrm>
          </p:grpSpPr>
          <p:sp>
            <p:nvSpPr>
              <p:cNvPr id="55" name="51 Rectángulo"/>
              <p:cNvSpPr/>
              <p:nvPr/>
            </p:nvSpPr>
            <p:spPr>
              <a:xfrm>
                <a:off x="0" y="0"/>
                <a:ext cx="1162050" cy="914400"/>
              </a:xfrm>
              <a:prstGeom prst="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56" name="Cuadro de texto 2"/>
              <p:cNvSpPr txBox="1">
                <a:spLocks noChangeArrowheads="1"/>
              </p:cNvSpPr>
              <p:nvPr/>
            </p:nvSpPr>
            <p:spPr bwMode="auto">
              <a:xfrm>
                <a:off x="29260" y="65836"/>
                <a:ext cx="1104900" cy="828675"/>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a:effectLst/>
                    <a:latin typeface="Calibri"/>
                    <a:ea typeface="Calibri"/>
                    <a:cs typeface="Times New Roman"/>
                  </a:rPr>
                  <a:t>NOTIFICACIÓN A LA DEI PARA EMISION DE CONSTANCIA</a:t>
                </a:r>
              </a:p>
            </p:txBody>
          </p:sp>
        </p:grpSp>
        <p:cxnSp>
          <p:nvCxnSpPr>
            <p:cNvPr id="47" name="56 Conector recto de flecha"/>
            <p:cNvCxnSpPr/>
            <p:nvPr/>
          </p:nvCxnSpPr>
          <p:spPr>
            <a:xfrm>
              <a:off x="3276282" y="3800475"/>
              <a:ext cx="76263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49" name="296 Grupo"/>
            <p:cNvGrpSpPr/>
            <p:nvPr/>
          </p:nvGrpSpPr>
          <p:grpSpPr>
            <a:xfrm>
              <a:off x="5962967" y="3371850"/>
              <a:ext cx="1162050" cy="914400"/>
              <a:chOff x="0" y="0"/>
              <a:chExt cx="1162050" cy="914400"/>
            </a:xfrm>
          </p:grpSpPr>
          <p:sp>
            <p:nvSpPr>
              <p:cNvPr id="51" name="60 Rectángulo"/>
              <p:cNvSpPr/>
              <p:nvPr/>
            </p:nvSpPr>
            <p:spPr>
              <a:xfrm>
                <a:off x="0" y="0"/>
                <a:ext cx="1162050" cy="914400"/>
              </a:xfrm>
              <a:prstGeom prst="rect">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52" name="Cuadro de texto 2"/>
              <p:cNvSpPr txBox="1">
                <a:spLocks noChangeArrowheads="1"/>
              </p:cNvSpPr>
              <p:nvPr/>
            </p:nvSpPr>
            <p:spPr bwMode="auto">
              <a:xfrm>
                <a:off x="40740" y="9054"/>
                <a:ext cx="1114425" cy="87630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es-HN" sz="1100">
                    <a:effectLst/>
                    <a:latin typeface="Calibri"/>
                    <a:ea typeface="Calibri"/>
                    <a:cs typeface="Times New Roman"/>
                  </a:rPr>
                  <a:t>GENERACIÓN DE RESOLUCIÓN Y CERTIFICACIÓN</a:t>
                </a:r>
              </a:p>
            </p:txBody>
          </p:sp>
        </p:grpSp>
        <p:cxnSp>
          <p:nvCxnSpPr>
            <p:cNvPr id="50" name="300 Conector recto de flecha"/>
            <p:cNvCxnSpPr/>
            <p:nvPr/>
          </p:nvCxnSpPr>
          <p:spPr>
            <a:xfrm>
              <a:off x="5200332" y="3790950"/>
              <a:ext cx="76263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3" name="62 Grupo"/>
            <p:cNvGrpSpPr/>
            <p:nvPr/>
          </p:nvGrpSpPr>
          <p:grpSpPr>
            <a:xfrm>
              <a:off x="4038917" y="2627125"/>
              <a:ext cx="2720024" cy="1659125"/>
              <a:chOff x="4038917" y="2627125"/>
              <a:chExt cx="2720024" cy="1659125"/>
            </a:xfrm>
          </p:grpSpPr>
          <p:grpSp>
            <p:nvGrpSpPr>
              <p:cNvPr id="48" name="295 Grupo"/>
              <p:cNvGrpSpPr/>
              <p:nvPr/>
            </p:nvGrpSpPr>
            <p:grpSpPr>
              <a:xfrm>
                <a:off x="4038917" y="3371850"/>
                <a:ext cx="1162050" cy="914400"/>
                <a:chOff x="0" y="0"/>
                <a:chExt cx="1162050" cy="914400"/>
              </a:xfrm>
            </p:grpSpPr>
            <p:sp>
              <p:nvSpPr>
                <p:cNvPr id="53" name="57 Rectángulo"/>
                <p:cNvSpPr/>
                <p:nvPr/>
              </p:nvSpPr>
              <p:spPr>
                <a:xfrm>
                  <a:off x="0" y="0"/>
                  <a:ext cx="1162050" cy="914400"/>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HN"/>
                </a:p>
              </p:txBody>
            </p:sp>
            <p:sp>
              <p:nvSpPr>
                <p:cNvPr id="54" name="Cuadro de texto 2"/>
                <p:cNvSpPr txBox="1">
                  <a:spLocks noChangeArrowheads="1"/>
                </p:cNvSpPr>
                <p:nvPr/>
              </p:nvSpPr>
              <p:spPr bwMode="auto">
                <a:xfrm>
                  <a:off x="66675" y="123825"/>
                  <a:ext cx="1047750" cy="6667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s-HN" sz="1100">
                      <a:effectLst/>
                      <a:latin typeface="Calibri"/>
                      <a:ea typeface="Calibri"/>
                      <a:cs typeface="Times New Roman"/>
                    </a:rPr>
                    <a:t>INSPECCIÓN DE PROYECTOS</a:t>
                  </a:r>
                </a:p>
              </p:txBody>
            </p:sp>
          </p:grpSp>
          <p:cxnSp>
            <p:nvCxnSpPr>
              <p:cNvPr id="61" name="54 Conector recto de flecha"/>
              <p:cNvCxnSpPr/>
              <p:nvPr/>
            </p:nvCxnSpPr>
            <p:spPr>
              <a:xfrm flipH="1">
                <a:off x="6575115" y="2918294"/>
                <a:ext cx="3806" cy="454793"/>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2" name="61 Operación manual"/>
              <p:cNvSpPr/>
              <p:nvPr/>
            </p:nvSpPr>
            <p:spPr>
              <a:xfrm flipV="1">
                <a:off x="6362897" y="2627125"/>
                <a:ext cx="396044" cy="291168"/>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grpSp>
      </p:grpSp>
      <p:cxnSp>
        <p:nvCxnSpPr>
          <p:cNvPr id="65" name="54 Conector recto de flecha"/>
          <p:cNvCxnSpPr/>
          <p:nvPr/>
        </p:nvCxnSpPr>
        <p:spPr>
          <a:xfrm rot="10800000" flipH="1">
            <a:off x="2891794" y="4418613"/>
            <a:ext cx="3806" cy="454793"/>
          </a:xfrm>
          <a:prstGeom prst="straightConnector1">
            <a:avLst/>
          </a:prstGeom>
          <a:ln w="19050">
            <a:solidFill>
              <a:srgbClr val="C0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6" name="65 Operación manual"/>
          <p:cNvSpPr/>
          <p:nvPr/>
        </p:nvSpPr>
        <p:spPr>
          <a:xfrm rot="10800000" flipV="1">
            <a:off x="2697578" y="4866024"/>
            <a:ext cx="396044" cy="291168"/>
          </a:xfrm>
          <a:prstGeom prst="flowChartManualOperation">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1400" dirty="0" smtClean="0">
                <a:solidFill>
                  <a:schemeClr val="tx1"/>
                </a:solidFill>
              </a:rPr>
              <a:t>1</a:t>
            </a:r>
            <a:endParaRPr lang="es-HN" sz="1400" dirty="0">
              <a:solidFill>
                <a:schemeClr val="tx1"/>
              </a:solidFill>
            </a:endParaRPr>
          </a:p>
        </p:txBody>
      </p:sp>
    </p:spTree>
    <p:extLst>
      <p:ext uri="{BB962C8B-B14F-4D97-AF65-F5344CB8AC3E}">
        <p14:creationId xmlns:p14="http://schemas.microsoft.com/office/powerpoint/2010/main" val="3441110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2204864"/>
            <a:ext cx="8064895" cy="4176464"/>
          </a:xfrm>
        </p:spPr>
        <p:txBody>
          <a:bodyPr>
            <a:normAutofit/>
          </a:bodyPr>
          <a:lstStyle/>
          <a:p>
            <a:r>
              <a:rPr lang="en-US" sz="2000" dirty="0" smtClean="0"/>
              <a:t>The legal representative of the NGO must request the registration to the Office of Customs Exemption Control</a:t>
            </a:r>
          </a:p>
          <a:p>
            <a:pPr marL="0" indent="0">
              <a:buNone/>
            </a:pPr>
            <a:r>
              <a:rPr lang="en-US" sz="2000" dirty="0" smtClean="0"/>
              <a:t> </a:t>
            </a:r>
          </a:p>
          <a:p>
            <a:r>
              <a:rPr lang="en-US" sz="2000" dirty="0" smtClean="0"/>
              <a:t>The legal representative must present a copy of the registered representation, previously published in the Government newspaper “La </a:t>
            </a:r>
            <a:r>
              <a:rPr lang="en-US" sz="2000" dirty="0" err="1" smtClean="0"/>
              <a:t>Gaceta</a:t>
            </a:r>
            <a:r>
              <a:rPr lang="en-US" sz="2000" dirty="0" smtClean="0"/>
              <a:t>”.</a:t>
            </a:r>
          </a:p>
          <a:p>
            <a:pPr marL="0" indent="0">
              <a:buNone/>
            </a:pPr>
            <a:endParaRPr lang="en-US" sz="2000" dirty="0" smtClean="0"/>
          </a:p>
          <a:p>
            <a:r>
              <a:rPr lang="en-US" sz="2000" dirty="0" smtClean="0"/>
              <a:t>Base on Decree </a:t>
            </a:r>
            <a:r>
              <a:rPr lang="en-US" sz="2000" b="1" dirty="0" smtClean="0"/>
              <a:t>18-90 of March 12 1990,  and the rules published in Decree No.371-A of  11  April 1990.</a:t>
            </a:r>
            <a:endParaRPr lang="en-US" sz="2000" dirty="0" smtClean="0"/>
          </a:p>
          <a:p>
            <a:endParaRPr lang="es-HN" sz="2000" dirty="0" smtClean="0"/>
          </a:p>
        </p:txBody>
      </p:sp>
      <p:sp>
        <p:nvSpPr>
          <p:cNvPr id="3" name="2 Título"/>
          <p:cNvSpPr>
            <a:spLocks noGrp="1"/>
          </p:cNvSpPr>
          <p:nvPr>
            <p:ph type="title"/>
          </p:nvPr>
        </p:nvSpPr>
        <p:spPr/>
        <p:txBody>
          <a:bodyPr>
            <a:noAutofit/>
          </a:bodyPr>
          <a:lstStyle/>
          <a:p>
            <a:r>
              <a:rPr lang="es-HN" sz="3600" dirty="0" err="1" smtClean="0"/>
              <a:t>Badge</a:t>
            </a:r>
            <a:r>
              <a:rPr lang="es-HN" sz="3600" dirty="0" smtClean="0"/>
              <a:t> for </a:t>
            </a:r>
            <a:r>
              <a:rPr lang="es-HN" sz="3600" dirty="0" err="1" smtClean="0"/>
              <a:t>NGOs</a:t>
            </a:r>
            <a:r>
              <a:rPr lang="es-HN" sz="3600" dirty="0" smtClean="0"/>
              <a:t> </a:t>
            </a:r>
            <a:r>
              <a:rPr lang="es-HN" sz="3600" dirty="0" err="1" smtClean="0"/>
              <a:t>that</a:t>
            </a:r>
            <a:r>
              <a:rPr lang="es-HN" sz="3600" dirty="0" smtClean="0"/>
              <a:t> </a:t>
            </a:r>
            <a:r>
              <a:rPr lang="es-HN" sz="3600" dirty="0" err="1" smtClean="0"/>
              <a:t>provide</a:t>
            </a:r>
            <a:r>
              <a:rPr lang="es-HN" sz="3600" dirty="0" smtClean="0"/>
              <a:t> </a:t>
            </a:r>
            <a:r>
              <a:rPr lang="es-HN" sz="3600" dirty="0" err="1" smtClean="0"/>
              <a:t>humanitarian</a:t>
            </a:r>
            <a:r>
              <a:rPr lang="es-HN" sz="3600" dirty="0" smtClean="0"/>
              <a:t> </a:t>
            </a:r>
            <a:r>
              <a:rPr lang="es-HN" sz="3600" dirty="0" err="1" smtClean="0"/>
              <a:t>assistance</a:t>
            </a:r>
            <a:endParaRPr lang="es-HN" sz="3600" dirty="0"/>
          </a:p>
        </p:txBody>
      </p:sp>
    </p:spTree>
    <p:extLst>
      <p:ext uri="{BB962C8B-B14F-4D97-AF65-F5344CB8AC3E}">
        <p14:creationId xmlns:p14="http://schemas.microsoft.com/office/powerpoint/2010/main" val="3617912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83568" y="1844824"/>
            <a:ext cx="8064896" cy="4680520"/>
          </a:xfrm>
        </p:spPr>
        <p:txBody>
          <a:bodyPr>
            <a:normAutofit fontScale="70000" lnSpcReduction="20000"/>
          </a:bodyPr>
          <a:lstStyle/>
          <a:p>
            <a:r>
              <a:rPr lang="en-US" dirty="0" smtClean="0"/>
              <a:t>Working plan of the Institution must contain:</a:t>
            </a:r>
          </a:p>
          <a:p>
            <a:pPr marL="0" indent="0">
              <a:buNone/>
            </a:pPr>
            <a:r>
              <a:rPr lang="en-US" dirty="0" smtClean="0"/>
              <a:t>	</a:t>
            </a:r>
          </a:p>
          <a:p>
            <a:pPr marL="0" lvl="0" indent="0">
              <a:buNone/>
            </a:pPr>
            <a:r>
              <a:rPr lang="en-US" dirty="0" smtClean="0"/>
              <a:t>Projects that it has developed in the humanitarian area, areas of health care, education, food or employment generation, specifying:</a:t>
            </a:r>
          </a:p>
          <a:p>
            <a:pPr marL="0" indent="0">
              <a:buNone/>
            </a:pPr>
            <a:r>
              <a:rPr lang="en-US" dirty="0" smtClean="0"/>
              <a:t> </a:t>
            </a:r>
          </a:p>
          <a:p>
            <a:pPr marL="0" lvl="0" indent="0">
              <a:buNone/>
            </a:pPr>
            <a:r>
              <a:rPr lang="en-US" dirty="0" smtClean="0"/>
              <a:t>Geographical areas benefitted (cities, towns, and townships, </a:t>
            </a:r>
            <a:r>
              <a:rPr lang="en-US" dirty="0" err="1" smtClean="0"/>
              <a:t>etc</a:t>
            </a:r>
            <a:r>
              <a:rPr lang="en-US" dirty="0" smtClean="0"/>
              <a:t>).</a:t>
            </a:r>
          </a:p>
          <a:p>
            <a:pPr marL="0" indent="0">
              <a:buNone/>
            </a:pPr>
            <a:r>
              <a:rPr lang="en-US" dirty="0" smtClean="0"/>
              <a:t> </a:t>
            </a:r>
          </a:p>
          <a:p>
            <a:pPr marL="0" lvl="0" indent="0">
              <a:buNone/>
            </a:pPr>
            <a:r>
              <a:rPr lang="en-US" dirty="0" smtClean="0"/>
              <a:t>Populations benefitted(children, women, adults: with name and id number)</a:t>
            </a:r>
          </a:p>
          <a:p>
            <a:pPr lvl="0"/>
            <a:endParaRPr lang="en-US" dirty="0" smtClean="0"/>
          </a:p>
          <a:p>
            <a:pPr marL="0" lvl="0" indent="0">
              <a:buNone/>
            </a:pPr>
            <a:r>
              <a:rPr lang="en-US" dirty="0" smtClean="0"/>
              <a:t>Statistical data of the work done and the areas of work in relations to the population benefitted.</a:t>
            </a:r>
          </a:p>
          <a:p>
            <a:pPr lvl="0"/>
            <a:endParaRPr lang="en-US" dirty="0" smtClean="0"/>
          </a:p>
          <a:p>
            <a:r>
              <a:rPr lang="en-US" dirty="0" smtClean="0"/>
              <a:t>Copy of Agreements or Conventions subscribed with Official Organizations/Institutions in the country where their services have been rendered</a:t>
            </a:r>
          </a:p>
          <a:p>
            <a:endParaRPr lang="en-US" dirty="0" smtClean="0"/>
          </a:p>
          <a:p>
            <a:r>
              <a:rPr lang="en-US" dirty="0" smtClean="0"/>
              <a:t>Programing of inspection to the project site.</a:t>
            </a:r>
          </a:p>
          <a:p>
            <a:pPr lvl="0"/>
            <a:endParaRPr lang="es-HN" dirty="0"/>
          </a:p>
          <a:p>
            <a:endParaRPr lang="es-HN" dirty="0"/>
          </a:p>
        </p:txBody>
      </p:sp>
      <p:sp>
        <p:nvSpPr>
          <p:cNvPr id="3" name="2 Título"/>
          <p:cNvSpPr>
            <a:spLocks noGrp="1"/>
          </p:cNvSpPr>
          <p:nvPr>
            <p:ph type="title"/>
          </p:nvPr>
        </p:nvSpPr>
        <p:spPr/>
        <p:txBody>
          <a:bodyPr/>
          <a:lstStyle/>
          <a:p>
            <a:endParaRPr lang="es-HN"/>
          </a:p>
        </p:txBody>
      </p:sp>
    </p:spTree>
    <p:extLst>
      <p:ext uri="{BB962C8B-B14F-4D97-AF65-F5344CB8AC3E}">
        <p14:creationId xmlns:p14="http://schemas.microsoft.com/office/powerpoint/2010/main" val="2824511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1988840"/>
            <a:ext cx="8064895" cy="4464496"/>
          </a:xfrm>
        </p:spPr>
        <p:txBody>
          <a:bodyPr>
            <a:normAutofit/>
          </a:bodyPr>
          <a:lstStyle/>
          <a:p>
            <a:pPr marL="0" indent="0">
              <a:buNone/>
            </a:pPr>
            <a:endParaRPr lang="es-HN" dirty="0" smtClean="0"/>
          </a:p>
          <a:p>
            <a:pPr marL="0" indent="0">
              <a:buNone/>
            </a:pPr>
            <a:r>
              <a:rPr lang="es-HN" dirty="0" smtClean="0"/>
              <a:t>Para </a:t>
            </a:r>
            <a:r>
              <a:rPr lang="es-HN" dirty="0"/>
              <a:t>gozar </a:t>
            </a:r>
            <a:r>
              <a:rPr lang="es-HN" dirty="0" smtClean="0"/>
              <a:t>de esta </a:t>
            </a:r>
            <a:r>
              <a:rPr lang="es-HN" dirty="0"/>
              <a:t>franquicia aduanera, se </a:t>
            </a:r>
            <a:r>
              <a:rPr lang="es-HN" dirty="0" smtClean="0"/>
              <a:t>deberán </a:t>
            </a:r>
            <a:r>
              <a:rPr lang="es-HN" dirty="0"/>
              <a:t>cumplir con los </a:t>
            </a:r>
            <a:r>
              <a:rPr lang="es-HN" dirty="0" smtClean="0"/>
              <a:t>siguientes </a:t>
            </a:r>
            <a:r>
              <a:rPr lang="es-HN" dirty="0"/>
              <a:t>requisitos:</a:t>
            </a:r>
          </a:p>
          <a:p>
            <a:pPr marL="457200" indent="-457200" algn="just">
              <a:buAutoNum type="arabicPeriod"/>
            </a:pPr>
            <a:r>
              <a:rPr lang="es-HN" dirty="0"/>
              <a:t>Reconocimiento </a:t>
            </a:r>
            <a:r>
              <a:rPr lang="es-HN" dirty="0" smtClean="0"/>
              <a:t>previo por </a:t>
            </a:r>
            <a:r>
              <a:rPr lang="es-HN" dirty="0"/>
              <a:t>parte del Estado de </a:t>
            </a:r>
            <a:r>
              <a:rPr lang="es-HN" dirty="0" smtClean="0"/>
              <a:t>Honduras (Secretaría del Interior y Población) </a:t>
            </a:r>
            <a:r>
              <a:rPr lang="es-HN" dirty="0"/>
              <a:t>como una organización privada sin fines de </a:t>
            </a:r>
            <a:r>
              <a:rPr lang="es-HN" dirty="0" smtClean="0"/>
              <a:t>lucro.</a:t>
            </a:r>
            <a:endParaRPr lang="es-HN" dirty="0"/>
          </a:p>
          <a:p>
            <a:pPr marL="457200" indent="-457200" algn="just">
              <a:buAutoNum type="arabicPeriod"/>
            </a:pPr>
            <a:r>
              <a:rPr lang="es-HN" dirty="0"/>
              <a:t>Obtención del carnet que lo califique como una Institución Privada sin fines de lucro ante la Dirección General de Control de Franquicias Aduaneras.  Carnet con vigencia de dos </a:t>
            </a:r>
            <a:r>
              <a:rPr lang="es-HN" dirty="0" smtClean="0"/>
              <a:t>años. </a:t>
            </a:r>
            <a:endParaRPr lang="es-HN" dirty="0"/>
          </a:p>
        </p:txBody>
      </p:sp>
      <p:sp>
        <p:nvSpPr>
          <p:cNvPr id="3" name="2 Título"/>
          <p:cNvSpPr>
            <a:spLocks noGrp="1"/>
          </p:cNvSpPr>
          <p:nvPr>
            <p:ph type="title"/>
          </p:nvPr>
        </p:nvSpPr>
        <p:spPr>
          <a:xfrm>
            <a:off x="457200" y="338328"/>
            <a:ext cx="8229600" cy="2082560"/>
          </a:xfrm>
        </p:spPr>
        <p:txBody>
          <a:bodyPr>
            <a:normAutofit fontScale="90000"/>
          </a:bodyPr>
          <a:lstStyle/>
          <a:p>
            <a:r>
              <a:rPr lang="es-HN" sz="3100" dirty="0"/>
              <a:t>DISPENSA: IMPORTACION LIBRE DE IMPUESTOS PARA BIENES O MATERIALES RELACIONADOS CON SALUD, EDUCACIÓN,  GENERACIÓN DE EMPLEO Y  ALIMENTACIÓN</a:t>
            </a:r>
            <a:r>
              <a:rPr lang="es-HN" dirty="0"/>
              <a:t/>
            </a:r>
            <a:br>
              <a:rPr lang="es-HN" dirty="0"/>
            </a:br>
            <a:endParaRPr lang="es-HN" dirty="0"/>
          </a:p>
        </p:txBody>
      </p:sp>
    </p:spTree>
    <p:extLst>
      <p:ext uri="{BB962C8B-B14F-4D97-AF65-F5344CB8AC3E}">
        <p14:creationId xmlns:p14="http://schemas.microsoft.com/office/powerpoint/2010/main" val="4020162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2675466"/>
            <a:ext cx="8064895" cy="3705861"/>
          </a:xfrm>
        </p:spPr>
        <p:txBody>
          <a:bodyPr>
            <a:normAutofit fontScale="92500" lnSpcReduction="20000"/>
          </a:bodyPr>
          <a:lstStyle/>
          <a:p>
            <a:pPr algn="just">
              <a:buFont typeface="Wingdings" pitchFamily="2" charset="2"/>
              <a:buChar char="§"/>
            </a:pPr>
            <a:r>
              <a:rPr lang="en-US" sz="1900" dirty="0" smtClean="0"/>
              <a:t>Request presented by the legal representative of the Institution conferring Power of Attorney to a lawyer, addresses to the Secretary of Finance.  This request must include the general data of the Representative or legal representative in addition to his RTN, and his electronic mail and cell phone. </a:t>
            </a:r>
          </a:p>
          <a:p>
            <a:pPr algn="just">
              <a:buFont typeface="Wingdings" pitchFamily="2" charset="2"/>
              <a:buChar char="§"/>
            </a:pPr>
            <a:r>
              <a:rPr lang="en-US" sz="1900" dirty="0" smtClean="0"/>
              <a:t>Power of Attorney for Dispute Settlements to the legal representative</a:t>
            </a:r>
          </a:p>
          <a:p>
            <a:pPr algn="just">
              <a:buFont typeface="Wingdings" pitchFamily="2" charset="2"/>
              <a:buChar char="§"/>
            </a:pPr>
            <a:r>
              <a:rPr lang="en-US" sz="1900" dirty="0" smtClean="0"/>
              <a:t>Original request and five copies (signed by the Legal Representative in official paper for the Institution)  it must also be included in a CD in Word format</a:t>
            </a:r>
          </a:p>
          <a:p>
            <a:pPr algn="just">
              <a:buFont typeface="Wingdings" pitchFamily="2" charset="2"/>
              <a:buChar char="§"/>
            </a:pPr>
            <a:r>
              <a:rPr lang="en-US" sz="1900" dirty="0" smtClean="0"/>
              <a:t>Receipt of payment for 400 lempiras in the TGR-1box 1221 (Resolution and Certification)</a:t>
            </a:r>
          </a:p>
          <a:p>
            <a:pPr algn="just">
              <a:buFont typeface="Wingdings" pitchFamily="2" charset="2"/>
              <a:buChar char="§"/>
            </a:pPr>
            <a:r>
              <a:rPr lang="en-US" sz="1900" dirty="0" smtClean="0"/>
              <a:t>Tax returns certification given by the Executive Direction of Income (article 28 Decree 113-2011 Law for the Efficiency of Income and Public Expenditures</a:t>
            </a:r>
          </a:p>
          <a:p>
            <a:pPr algn="just">
              <a:buFont typeface="Wingdings" pitchFamily="2" charset="2"/>
              <a:buChar char="§"/>
            </a:pPr>
            <a:r>
              <a:rPr lang="en-US" sz="1900" dirty="0" smtClean="0"/>
              <a:t>Copy of the Statutes and Regulations of the Institution published in La </a:t>
            </a:r>
            <a:r>
              <a:rPr lang="en-US" sz="1900" dirty="0" err="1" smtClean="0"/>
              <a:t>Gaceta</a:t>
            </a:r>
            <a:endParaRPr lang="en-US" sz="1900" dirty="0" smtClean="0"/>
          </a:p>
          <a:p>
            <a:pPr algn="just">
              <a:buFont typeface="Wingdings" pitchFamily="2" charset="2"/>
              <a:buChar char="§"/>
            </a:pPr>
            <a:r>
              <a:rPr lang="en-US" sz="1900" dirty="0" smtClean="0"/>
              <a:t>Copy of the Registration Receipt before the URSAC</a:t>
            </a:r>
          </a:p>
          <a:p>
            <a:pPr algn="just">
              <a:buFont typeface="Wingdings" pitchFamily="2" charset="2"/>
              <a:buChar char="§"/>
            </a:pPr>
            <a:r>
              <a:rPr lang="en-US" sz="1900" dirty="0" smtClean="0"/>
              <a:t>Copy of the Registration Receipt of the Board of Directors of URSAC</a:t>
            </a:r>
            <a:endParaRPr lang="en-US" sz="1900" dirty="0"/>
          </a:p>
        </p:txBody>
      </p:sp>
      <p:sp>
        <p:nvSpPr>
          <p:cNvPr id="3" name="2 Título"/>
          <p:cNvSpPr>
            <a:spLocks noGrp="1"/>
          </p:cNvSpPr>
          <p:nvPr>
            <p:ph type="title"/>
          </p:nvPr>
        </p:nvSpPr>
        <p:spPr/>
        <p:txBody>
          <a:bodyPr/>
          <a:lstStyle/>
          <a:p>
            <a:endParaRPr lang="es-HN"/>
          </a:p>
        </p:txBody>
      </p:sp>
    </p:spTree>
    <p:extLst>
      <p:ext uri="{BB962C8B-B14F-4D97-AF65-F5344CB8AC3E}">
        <p14:creationId xmlns:p14="http://schemas.microsoft.com/office/powerpoint/2010/main" val="2148837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lgn="just">
              <a:buFont typeface="Wingdings" pitchFamily="2" charset="2"/>
              <a:buChar char="§"/>
            </a:pPr>
            <a:r>
              <a:rPr lang="en-US" sz="1800" dirty="0" smtClean="0"/>
              <a:t>Letter of donation and letter of acceptance</a:t>
            </a:r>
          </a:p>
          <a:p>
            <a:pPr algn="just">
              <a:buFont typeface="Wingdings" pitchFamily="2" charset="2"/>
              <a:buChar char="§"/>
            </a:pPr>
            <a:r>
              <a:rPr lang="en-US" sz="1800" dirty="0" smtClean="0"/>
              <a:t>Copy of the current id card</a:t>
            </a:r>
          </a:p>
          <a:p>
            <a:pPr algn="just">
              <a:buFont typeface="Wingdings" pitchFamily="2" charset="2"/>
              <a:buChar char="§"/>
            </a:pPr>
            <a:r>
              <a:rPr lang="en-US" sz="1800" dirty="0" smtClean="0"/>
              <a:t>Work Plan that must detail the use that will be given to the assets, population or sector that is going to benefit, distribution of the articles requested in the tax free introduction document</a:t>
            </a:r>
          </a:p>
          <a:p>
            <a:pPr algn="just">
              <a:buFont typeface="Wingdings" pitchFamily="2" charset="2"/>
              <a:buChar char="§"/>
            </a:pPr>
            <a:r>
              <a:rPr lang="en-US" sz="1800" dirty="0"/>
              <a:t>F</a:t>
            </a:r>
            <a:r>
              <a:rPr lang="en-US" sz="1800" dirty="0" smtClean="0"/>
              <a:t>or introduction of basic grains must include a copy of the </a:t>
            </a:r>
            <a:r>
              <a:rPr lang="en-US" sz="1800" dirty="0" err="1" smtClean="0"/>
              <a:t>Fitosanitary</a:t>
            </a:r>
            <a:r>
              <a:rPr lang="en-US" sz="1800" dirty="0" smtClean="0"/>
              <a:t> Registry (SAG) and if medicines are being introduced, a copy of the sanitary license must be presented from the Secretary of Health ( </a:t>
            </a:r>
            <a:r>
              <a:rPr lang="en-US" sz="1800" dirty="0" err="1" smtClean="0"/>
              <a:t>Salud</a:t>
            </a:r>
            <a:r>
              <a:rPr lang="en-US" sz="1800" dirty="0" smtClean="0"/>
              <a:t> </a:t>
            </a:r>
            <a:r>
              <a:rPr lang="en-US" sz="1800" dirty="0" err="1" smtClean="0"/>
              <a:t>Publica</a:t>
            </a:r>
            <a:r>
              <a:rPr lang="en-US" sz="1800" dirty="0" smtClean="0"/>
              <a:t>)</a:t>
            </a:r>
          </a:p>
          <a:p>
            <a:pPr algn="just">
              <a:buFont typeface="Wingdings" pitchFamily="2" charset="2"/>
              <a:buChar char="§"/>
            </a:pPr>
            <a:r>
              <a:rPr lang="en-US" sz="1800" dirty="0" smtClean="0"/>
              <a:t>Vehicle introduction to the country: the corresponding title of the vehicle (original) y addition to the Property Title/; importation of vehicles older than 10 years is prohibited, in addition to buses, trucks, haulers, pick ups or work related vehicle, older than 13 years. </a:t>
            </a:r>
          </a:p>
          <a:p>
            <a:pPr>
              <a:buFont typeface="Wingdings" pitchFamily="2" charset="2"/>
              <a:buChar char="§"/>
            </a:pPr>
            <a:endParaRPr lang="es-HN" sz="1800" dirty="0" smtClean="0"/>
          </a:p>
          <a:p>
            <a:pPr>
              <a:buFont typeface="Wingdings" pitchFamily="2" charset="2"/>
              <a:buChar char="§"/>
            </a:pPr>
            <a:endParaRPr lang="es-HN" sz="1800" dirty="0" smtClean="0"/>
          </a:p>
          <a:p>
            <a:pPr>
              <a:buFont typeface="Wingdings" pitchFamily="2" charset="2"/>
              <a:buChar char="§"/>
            </a:pPr>
            <a:endParaRPr lang="es-HN" sz="1800" dirty="0"/>
          </a:p>
        </p:txBody>
      </p:sp>
      <p:sp>
        <p:nvSpPr>
          <p:cNvPr id="3" name="2 Título"/>
          <p:cNvSpPr>
            <a:spLocks noGrp="1"/>
          </p:cNvSpPr>
          <p:nvPr>
            <p:ph type="title"/>
          </p:nvPr>
        </p:nvSpPr>
        <p:spPr/>
        <p:txBody>
          <a:bodyPr/>
          <a:lstStyle/>
          <a:p>
            <a:endParaRPr lang="es-HN"/>
          </a:p>
        </p:txBody>
      </p:sp>
    </p:spTree>
    <p:extLst>
      <p:ext uri="{BB962C8B-B14F-4D97-AF65-F5344CB8AC3E}">
        <p14:creationId xmlns:p14="http://schemas.microsoft.com/office/powerpoint/2010/main" val="2672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HN" dirty="0" err="1" smtClean="0"/>
              <a:t>Flowchart</a:t>
            </a:r>
            <a:r>
              <a:rPr lang="es-HN" dirty="0" smtClean="0"/>
              <a:t> </a:t>
            </a:r>
            <a:r>
              <a:rPr lang="es-HN" dirty="0" err="1" smtClean="0"/>
              <a:t>representing</a:t>
            </a:r>
            <a:r>
              <a:rPr lang="es-HN" dirty="0" smtClean="0"/>
              <a:t> </a:t>
            </a:r>
            <a:r>
              <a:rPr lang="es-HN" dirty="0" err="1" smtClean="0"/>
              <a:t>the</a:t>
            </a:r>
            <a:r>
              <a:rPr lang="es-HN" dirty="0" smtClean="0"/>
              <a:t> </a:t>
            </a:r>
            <a:r>
              <a:rPr lang="es-HN" dirty="0" err="1" smtClean="0"/>
              <a:t>process</a:t>
            </a:r>
            <a:r>
              <a:rPr lang="es-HN" dirty="0" smtClean="0"/>
              <a:t> </a:t>
            </a:r>
            <a:r>
              <a:rPr lang="es-HN" dirty="0" err="1" smtClean="0"/>
              <a:t>for</a:t>
            </a:r>
            <a:r>
              <a:rPr lang="es-HN" dirty="0" smtClean="0"/>
              <a:t> </a:t>
            </a:r>
            <a:r>
              <a:rPr lang="es-HN" dirty="0" err="1" smtClean="0"/>
              <a:t>introduction</a:t>
            </a:r>
            <a:r>
              <a:rPr lang="es-HN" dirty="0" smtClean="0"/>
              <a:t> free of </a:t>
            </a:r>
            <a:r>
              <a:rPr lang="es-HN" dirty="0" err="1" smtClean="0"/>
              <a:t>tax</a:t>
            </a:r>
            <a:endParaRPr lang="es-HN"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HN"/>
          </a:p>
        </p:txBody>
      </p:sp>
      <p:graphicFrame>
        <p:nvGraphicFramePr>
          <p:cNvPr id="5" name="4 Objeto"/>
          <p:cNvGraphicFramePr>
            <a:graphicFrameLocks noChangeAspect="1"/>
          </p:cNvGraphicFramePr>
          <p:nvPr>
            <p:extLst>
              <p:ext uri="{D42A27DB-BD31-4B8C-83A1-F6EECF244321}">
                <p14:modId xmlns:p14="http://schemas.microsoft.com/office/powerpoint/2010/main" val="3208421263"/>
              </p:ext>
            </p:extLst>
          </p:nvPr>
        </p:nvGraphicFramePr>
        <p:xfrm>
          <a:off x="710204" y="1124744"/>
          <a:ext cx="7678220" cy="5518398"/>
        </p:xfrm>
        <a:graphic>
          <a:graphicData uri="http://schemas.openxmlformats.org/presentationml/2006/ole">
            <mc:AlternateContent xmlns:mc="http://schemas.openxmlformats.org/markup-compatibility/2006">
              <mc:Choice xmlns:v="urn:schemas-microsoft-com:vml" Requires="v">
                <p:oleObj spid="_x0000_s1032" name="Visio" r:id="rId3" imgW="8561160" imgH="6184061" progId="">
                  <p:embed/>
                </p:oleObj>
              </mc:Choice>
              <mc:Fallback>
                <p:oleObj name="Visio" r:id="rId3" imgW="8561160" imgH="6184061"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204" y="1124744"/>
                        <a:ext cx="7678220" cy="55183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21793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8" y="2132856"/>
            <a:ext cx="8568952" cy="4464496"/>
          </a:xfrm>
        </p:spPr>
        <p:txBody>
          <a:bodyPr>
            <a:normAutofit fontScale="55000" lnSpcReduction="20000"/>
          </a:bodyPr>
          <a:lstStyle/>
          <a:p>
            <a:pPr marL="0" indent="0">
              <a:buNone/>
            </a:pPr>
            <a:endParaRPr lang="es-HN" dirty="0" smtClean="0"/>
          </a:p>
          <a:p>
            <a:pPr marL="342900" indent="-342900" algn="just">
              <a:buAutoNum type="arabicPeriod"/>
            </a:pPr>
            <a:r>
              <a:rPr lang="en-US" sz="3000" dirty="0" smtClean="0"/>
              <a:t>Request </a:t>
            </a:r>
            <a:r>
              <a:rPr lang="en-US" sz="3000" dirty="0" err="1" smtClean="0"/>
              <a:t>adresses</a:t>
            </a:r>
            <a:r>
              <a:rPr lang="en-US" sz="3000" dirty="0" smtClean="0"/>
              <a:t> to the Secretary of Finance, indicating what </a:t>
            </a:r>
            <a:r>
              <a:rPr lang="en-US" sz="3000" dirty="0" err="1" smtClean="0"/>
              <a:t>excemption</a:t>
            </a:r>
            <a:r>
              <a:rPr lang="en-US" sz="3000" dirty="0" smtClean="0"/>
              <a:t> is requested, name and general information of the petitioner (including RTN and cell number)</a:t>
            </a:r>
          </a:p>
          <a:p>
            <a:pPr marL="342900" indent="-342900" algn="just">
              <a:buAutoNum type="arabicPeriod"/>
            </a:pPr>
            <a:endParaRPr lang="en-US" sz="3000" dirty="0" smtClean="0"/>
          </a:p>
          <a:p>
            <a:pPr marL="342900" indent="-342900" algn="just">
              <a:buAutoNum type="arabicPeriod"/>
            </a:pPr>
            <a:r>
              <a:rPr lang="en-US" sz="3000" dirty="0" smtClean="0"/>
              <a:t>Power of Attorney for Settlement of Disputes issued by the legal </a:t>
            </a:r>
            <a:r>
              <a:rPr lang="en-US" sz="3000" dirty="0" err="1" smtClean="0"/>
              <a:t>repesentative</a:t>
            </a:r>
            <a:endParaRPr lang="en-US" sz="3000" dirty="0" smtClean="0"/>
          </a:p>
          <a:p>
            <a:pPr marL="342900" indent="-342900" algn="just">
              <a:buAutoNum type="arabicPeriod"/>
            </a:pPr>
            <a:endParaRPr lang="en-US" sz="3000" dirty="0" smtClean="0"/>
          </a:p>
          <a:p>
            <a:pPr marL="342900" indent="-342900" algn="just">
              <a:buAutoNum type="arabicPeriod"/>
            </a:pPr>
            <a:r>
              <a:rPr lang="en-US" sz="3000" dirty="0" smtClean="0"/>
              <a:t>Copy of the Statutes/regulations of the </a:t>
            </a:r>
            <a:r>
              <a:rPr lang="en-US" sz="3000" dirty="0" err="1" smtClean="0"/>
              <a:t>Instituion</a:t>
            </a:r>
            <a:r>
              <a:rPr lang="en-US" sz="3000" dirty="0" smtClean="0"/>
              <a:t> in addition to the receipt of registration to the Board of Executives of  URSAC (Secretary of Interior and Population)</a:t>
            </a:r>
          </a:p>
          <a:p>
            <a:pPr marL="342900" indent="-342900" algn="just">
              <a:buAutoNum type="arabicPeriod"/>
            </a:pPr>
            <a:endParaRPr lang="en-US" sz="3000" dirty="0" smtClean="0"/>
          </a:p>
          <a:p>
            <a:pPr marL="342900" indent="-342900" algn="just">
              <a:buAutoNum type="arabicPeriod"/>
            </a:pPr>
            <a:r>
              <a:rPr lang="en-US" sz="3000" dirty="0" smtClean="0"/>
              <a:t>Receipt indicating that all taxes have been paid issued by the Executive Direction of Income</a:t>
            </a:r>
          </a:p>
          <a:p>
            <a:pPr marL="342900" indent="-342900" algn="just">
              <a:buAutoNum type="arabicPeriod"/>
            </a:pPr>
            <a:endParaRPr lang="en-US" sz="3000" dirty="0" smtClean="0"/>
          </a:p>
          <a:p>
            <a:pPr marL="342900" indent="-342900" algn="just">
              <a:buAutoNum type="arabicPeriod"/>
            </a:pPr>
            <a:r>
              <a:rPr lang="en-US" sz="3000" dirty="0" smtClean="0"/>
              <a:t>Copy of the </a:t>
            </a:r>
            <a:r>
              <a:rPr lang="en-US" sz="3000" dirty="0" err="1" smtClean="0"/>
              <a:t>Anual</a:t>
            </a:r>
            <a:r>
              <a:rPr lang="en-US" sz="3000" dirty="0" smtClean="0"/>
              <a:t> Work Plan, with detail of the projects to be carried out or being carried out and the costs of each one</a:t>
            </a:r>
          </a:p>
          <a:p>
            <a:pPr marL="342900" indent="-342900" algn="just">
              <a:buAutoNum type="arabicPeriod"/>
            </a:pPr>
            <a:endParaRPr lang="en-US" sz="3000" dirty="0" smtClean="0"/>
          </a:p>
          <a:p>
            <a:pPr marL="342900" indent="-342900" algn="just">
              <a:buAutoNum type="arabicPeriod"/>
            </a:pPr>
            <a:r>
              <a:rPr lang="en-US" sz="3000" dirty="0" smtClean="0"/>
              <a:t>List of all </a:t>
            </a:r>
            <a:r>
              <a:rPr lang="en-US" sz="3000" dirty="0" err="1" smtClean="0"/>
              <a:t>assests</a:t>
            </a:r>
            <a:r>
              <a:rPr lang="en-US" sz="3000" dirty="0" smtClean="0"/>
              <a:t> and services </a:t>
            </a:r>
            <a:r>
              <a:rPr lang="en-US" sz="3000" dirty="0" err="1" smtClean="0"/>
              <a:t>necesary</a:t>
            </a:r>
            <a:r>
              <a:rPr lang="en-US" sz="3000" dirty="0" smtClean="0"/>
              <a:t> for the effective execution of your projects and programs, including estimates and quantities and their cost in lempiras, for a years worth of work. An electronic copy of the format in Word must be also included.</a:t>
            </a:r>
            <a:endParaRPr lang="en-US" sz="1900" dirty="0" smtClean="0"/>
          </a:p>
          <a:p>
            <a:pPr marL="457200" indent="-457200">
              <a:buAutoNum type="arabicPeriod"/>
            </a:pPr>
            <a:endParaRPr lang="en-US" dirty="0"/>
          </a:p>
        </p:txBody>
      </p:sp>
      <p:sp>
        <p:nvSpPr>
          <p:cNvPr id="3" name="2 Título"/>
          <p:cNvSpPr>
            <a:spLocks noGrp="1"/>
          </p:cNvSpPr>
          <p:nvPr>
            <p:ph type="title"/>
          </p:nvPr>
        </p:nvSpPr>
        <p:spPr>
          <a:xfrm>
            <a:off x="467544" y="476672"/>
            <a:ext cx="7765302" cy="1252728"/>
          </a:xfrm>
        </p:spPr>
        <p:txBody>
          <a:bodyPr>
            <a:noAutofit/>
          </a:bodyPr>
          <a:lstStyle/>
          <a:p>
            <a:r>
              <a:rPr lang="es-HN" sz="3600" dirty="0" err="1" smtClean="0"/>
              <a:t>Steps</a:t>
            </a:r>
            <a:r>
              <a:rPr lang="es-HN" sz="3600" dirty="0" smtClean="0"/>
              <a:t>  </a:t>
            </a:r>
            <a:r>
              <a:rPr lang="es-HN" sz="3600" dirty="0" err="1" smtClean="0"/>
              <a:t>necessary</a:t>
            </a:r>
            <a:r>
              <a:rPr lang="es-HN" sz="3600" dirty="0" smtClean="0"/>
              <a:t> </a:t>
            </a:r>
            <a:r>
              <a:rPr lang="es-HN" sz="3600" dirty="0" err="1" smtClean="0"/>
              <a:t>to</a:t>
            </a:r>
            <a:r>
              <a:rPr lang="es-HN" sz="3600" dirty="0" smtClean="0"/>
              <a:t> </a:t>
            </a:r>
            <a:r>
              <a:rPr lang="es-HN" sz="3600" dirty="0" err="1" smtClean="0"/>
              <a:t>requestTax</a:t>
            </a:r>
            <a:r>
              <a:rPr lang="es-HN" sz="3600" dirty="0" smtClean="0"/>
              <a:t> </a:t>
            </a:r>
            <a:r>
              <a:rPr lang="es-HN" sz="3600" dirty="0" err="1" smtClean="0"/>
              <a:t>Exempt</a:t>
            </a:r>
            <a:r>
              <a:rPr lang="es-HN" sz="3600" dirty="0" smtClean="0"/>
              <a:t> Status </a:t>
            </a:r>
            <a:r>
              <a:rPr lang="es-HN" sz="3600" dirty="0" err="1" smtClean="0"/>
              <a:t>from</a:t>
            </a:r>
            <a:r>
              <a:rPr lang="es-HN" sz="3600" dirty="0" smtClean="0"/>
              <a:t> sales</a:t>
            </a:r>
            <a:endParaRPr lang="es-HN" sz="3600" dirty="0"/>
          </a:p>
        </p:txBody>
      </p:sp>
    </p:spTree>
    <p:extLst>
      <p:ext uri="{BB962C8B-B14F-4D97-AF65-F5344CB8AC3E}">
        <p14:creationId xmlns:p14="http://schemas.microsoft.com/office/powerpoint/2010/main" val="3402761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marL="457200" indent="-457200" algn="just">
              <a:buFont typeface="+mj-lt"/>
              <a:buAutoNum type="arabicPeriod" startAt="8"/>
            </a:pPr>
            <a:r>
              <a:rPr lang="es-HN" sz="1900" dirty="0" err="1" smtClean="0"/>
              <a:t>Financial</a:t>
            </a:r>
            <a:r>
              <a:rPr lang="es-HN" sz="1900" dirty="0" smtClean="0"/>
              <a:t> </a:t>
            </a:r>
            <a:r>
              <a:rPr lang="es-HN" sz="1900" dirty="0" err="1" smtClean="0"/>
              <a:t>Statements</a:t>
            </a:r>
            <a:r>
              <a:rPr lang="es-HN" sz="1900" dirty="0" smtClean="0"/>
              <a:t> </a:t>
            </a:r>
            <a:r>
              <a:rPr lang="es-HN" sz="1900" dirty="0" err="1" smtClean="0"/>
              <a:t>duly</a:t>
            </a:r>
            <a:r>
              <a:rPr lang="es-HN" sz="1900" dirty="0" smtClean="0"/>
              <a:t> </a:t>
            </a:r>
            <a:r>
              <a:rPr lang="es-HN" sz="1900" dirty="0" err="1" smtClean="0"/>
              <a:t>notarized</a:t>
            </a:r>
            <a:r>
              <a:rPr lang="es-HN" sz="1900" dirty="0" smtClean="0"/>
              <a:t> </a:t>
            </a:r>
            <a:r>
              <a:rPr lang="es-HN" sz="1900" dirty="0" err="1" smtClean="0"/>
              <a:t>from</a:t>
            </a:r>
            <a:r>
              <a:rPr lang="es-HN" sz="1900" dirty="0" smtClean="0"/>
              <a:t> </a:t>
            </a:r>
            <a:r>
              <a:rPr lang="es-HN" sz="1900" dirty="0" err="1" smtClean="0"/>
              <a:t>the</a:t>
            </a:r>
            <a:r>
              <a:rPr lang="es-HN" sz="1900" dirty="0" smtClean="0"/>
              <a:t> </a:t>
            </a:r>
            <a:r>
              <a:rPr lang="es-HN" sz="1900" dirty="0" err="1" smtClean="0"/>
              <a:t>last</a:t>
            </a:r>
            <a:r>
              <a:rPr lang="es-HN" sz="1900" dirty="0" smtClean="0"/>
              <a:t> 3 </a:t>
            </a:r>
            <a:r>
              <a:rPr lang="es-HN" sz="1900" dirty="0" err="1" smtClean="0"/>
              <a:t>years</a:t>
            </a:r>
            <a:endParaRPr lang="es-HN" sz="1900" dirty="0" smtClean="0"/>
          </a:p>
          <a:p>
            <a:pPr marL="457200" indent="-457200" algn="just">
              <a:buFont typeface="+mj-lt"/>
              <a:buAutoNum type="arabicPeriod" startAt="8"/>
            </a:pPr>
            <a:r>
              <a:rPr lang="es-HN" sz="1900" dirty="0" err="1" smtClean="0"/>
              <a:t>Letter</a:t>
            </a:r>
            <a:r>
              <a:rPr lang="es-HN" sz="1900" dirty="0" smtClean="0"/>
              <a:t> </a:t>
            </a:r>
            <a:r>
              <a:rPr lang="es-HN" sz="1900" dirty="0" err="1" smtClean="0"/>
              <a:t>from</a:t>
            </a:r>
            <a:r>
              <a:rPr lang="es-HN" sz="1900" dirty="0" smtClean="0"/>
              <a:t> </a:t>
            </a:r>
            <a:r>
              <a:rPr lang="es-HN" sz="1900" dirty="0" err="1" smtClean="0"/>
              <a:t>the</a:t>
            </a:r>
            <a:r>
              <a:rPr lang="es-HN" sz="1900" dirty="0" smtClean="0"/>
              <a:t> </a:t>
            </a:r>
            <a:r>
              <a:rPr lang="es-HN" sz="1900" dirty="0" err="1" smtClean="0"/>
              <a:t>bank</a:t>
            </a:r>
            <a:r>
              <a:rPr lang="es-HN" sz="1900" dirty="0" smtClean="0"/>
              <a:t> </a:t>
            </a:r>
            <a:r>
              <a:rPr lang="es-HN" sz="1900" dirty="0" err="1" smtClean="0"/>
              <a:t>reflecting</a:t>
            </a:r>
            <a:r>
              <a:rPr lang="es-HN" sz="1900" dirty="0" smtClean="0"/>
              <a:t> </a:t>
            </a:r>
            <a:r>
              <a:rPr lang="es-HN" sz="1900" dirty="0" err="1" smtClean="0"/>
              <a:t>the</a:t>
            </a:r>
            <a:r>
              <a:rPr lang="es-HN" sz="1900" dirty="0" smtClean="0"/>
              <a:t> </a:t>
            </a:r>
            <a:r>
              <a:rPr lang="es-HN" sz="1900" dirty="0" err="1" smtClean="0"/>
              <a:t>amounts</a:t>
            </a:r>
            <a:r>
              <a:rPr lang="es-HN" sz="1900" dirty="0" smtClean="0"/>
              <a:t> </a:t>
            </a:r>
            <a:r>
              <a:rPr lang="es-HN" sz="1900" dirty="0" err="1" smtClean="0"/>
              <a:t>managed</a:t>
            </a:r>
            <a:r>
              <a:rPr lang="es-HN" sz="1900" dirty="0" smtClean="0"/>
              <a:t> in </a:t>
            </a:r>
            <a:r>
              <a:rPr lang="es-HN" sz="1900" dirty="0" err="1" smtClean="0"/>
              <a:t>the</a:t>
            </a:r>
            <a:r>
              <a:rPr lang="es-HN" sz="1900" dirty="0" smtClean="0"/>
              <a:t> </a:t>
            </a:r>
            <a:r>
              <a:rPr lang="es-HN" sz="1900" dirty="0" err="1" smtClean="0"/>
              <a:t>requestors</a:t>
            </a:r>
            <a:r>
              <a:rPr lang="es-HN" sz="1900" dirty="0" smtClean="0"/>
              <a:t> </a:t>
            </a:r>
            <a:r>
              <a:rPr lang="es-HN" sz="1900" dirty="0" err="1" smtClean="0"/>
              <a:t>account</a:t>
            </a:r>
            <a:endParaRPr lang="es-HN" sz="1900" dirty="0" smtClean="0"/>
          </a:p>
          <a:p>
            <a:pPr marL="457200" indent="-457200" algn="just">
              <a:buFont typeface="+mj-lt"/>
              <a:buAutoNum type="arabicPeriod" startAt="8"/>
            </a:pPr>
            <a:r>
              <a:rPr lang="es-HN" sz="1900" dirty="0" err="1" smtClean="0"/>
              <a:t>Proof</a:t>
            </a:r>
            <a:r>
              <a:rPr lang="es-HN" sz="1900" dirty="0" smtClean="0"/>
              <a:t> of </a:t>
            </a:r>
            <a:r>
              <a:rPr lang="es-HN" sz="1900" dirty="0" err="1" smtClean="0"/>
              <a:t>the</a:t>
            </a:r>
            <a:r>
              <a:rPr lang="es-HN" sz="1900" dirty="0" smtClean="0"/>
              <a:t> </a:t>
            </a:r>
            <a:r>
              <a:rPr lang="es-HN" sz="1900" dirty="0" err="1" smtClean="0"/>
              <a:t>source</a:t>
            </a:r>
            <a:r>
              <a:rPr lang="es-HN" sz="1900" dirty="0" smtClean="0"/>
              <a:t> of </a:t>
            </a:r>
            <a:r>
              <a:rPr lang="es-HN" sz="1900" dirty="0" err="1" smtClean="0"/>
              <a:t>the</a:t>
            </a:r>
            <a:r>
              <a:rPr lang="es-HN" sz="1900" dirty="0" smtClean="0"/>
              <a:t> </a:t>
            </a:r>
            <a:r>
              <a:rPr lang="es-HN" sz="1900" dirty="0" err="1" smtClean="0"/>
              <a:t>funds</a:t>
            </a:r>
            <a:r>
              <a:rPr lang="es-HN" sz="1900" dirty="0" smtClean="0"/>
              <a:t>, and </a:t>
            </a:r>
            <a:r>
              <a:rPr lang="es-HN" sz="1900" dirty="0" err="1" smtClean="0"/>
              <a:t>include</a:t>
            </a:r>
            <a:r>
              <a:rPr lang="es-HN" sz="1900" dirty="0" smtClean="0"/>
              <a:t>, </a:t>
            </a:r>
            <a:r>
              <a:rPr lang="es-HN" sz="1900" dirty="0" err="1" smtClean="0"/>
              <a:t>Donation</a:t>
            </a:r>
            <a:r>
              <a:rPr lang="es-HN" sz="1900" dirty="0" smtClean="0"/>
              <a:t> </a:t>
            </a:r>
            <a:r>
              <a:rPr lang="es-HN" sz="1900" dirty="0" err="1" smtClean="0"/>
              <a:t>Conventions</a:t>
            </a:r>
            <a:r>
              <a:rPr lang="es-HN" sz="1900" dirty="0" smtClean="0"/>
              <a:t>, </a:t>
            </a:r>
            <a:r>
              <a:rPr lang="es-HN" sz="1900" dirty="0" err="1" smtClean="0"/>
              <a:t>if</a:t>
            </a:r>
            <a:r>
              <a:rPr lang="es-HN" sz="1900" dirty="0" smtClean="0"/>
              <a:t> </a:t>
            </a:r>
            <a:r>
              <a:rPr lang="es-HN" sz="1900" dirty="0" err="1" smtClean="0"/>
              <a:t>possible</a:t>
            </a:r>
            <a:endParaRPr lang="es-HN" sz="1900" dirty="0" smtClean="0"/>
          </a:p>
          <a:p>
            <a:pPr marL="457200" indent="-457200" algn="just">
              <a:buFont typeface="+mj-lt"/>
              <a:buAutoNum type="arabicPeriod" startAt="8"/>
            </a:pPr>
            <a:r>
              <a:rPr lang="es-HN" sz="1900" dirty="0" smtClean="0">
                <a:solidFill>
                  <a:srgbClr val="073E87"/>
                </a:solidFill>
              </a:rPr>
              <a:t>Legal </a:t>
            </a:r>
            <a:r>
              <a:rPr lang="es-HN" sz="1900" dirty="0" err="1" smtClean="0">
                <a:solidFill>
                  <a:srgbClr val="073E87"/>
                </a:solidFill>
              </a:rPr>
              <a:t>declaration</a:t>
            </a:r>
            <a:r>
              <a:rPr lang="es-HN" sz="1900" dirty="0" smtClean="0">
                <a:solidFill>
                  <a:srgbClr val="073E87"/>
                </a:solidFill>
              </a:rPr>
              <a:t> </a:t>
            </a:r>
            <a:r>
              <a:rPr lang="es-HN" sz="1900" dirty="0" err="1" smtClean="0">
                <a:solidFill>
                  <a:srgbClr val="073E87"/>
                </a:solidFill>
              </a:rPr>
              <a:t>prepared</a:t>
            </a:r>
            <a:r>
              <a:rPr lang="es-HN" sz="1900" dirty="0" smtClean="0">
                <a:solidFill>
                  <a:srgbClr val="073E87"/>
                </a:solidFill>
              </a:rPr>
              <a:t> </a:t>
            </a:r>
            <a:r>
              <a:rPr lang="es-HN" sz="1900" dirty="0" err="1" smtClean="0">
                <a:solidFill>
                  <a:srgbClr val="073E87"/>
                </a:solidFill>
              </a:rPr>
              <a:t>by</a:t>
            </a:r>
            <a:r>
              <a:rPr lang="es-HN" sz="1900" dirty="0" smtClean="0">
                <a:solidFill>
                  <a:srgbClr val="073E87"/>
                </a:solidFill>
              </a:rPr>
              <a:t> </a:t>
            </a:r>
            <a:r>
              <a:rPr lang="es-HN" sz="1900" dirty="0" err="1" smtClean="0">
                <a:solidFill>
                  <a:srgbClr val="073E87"/>
                </a:solidFill>
              </a:rPr>
              <a:t>the</a:t>
            </a:r>
            <a:r>
              <a:rPr lang="es-HN" sz="1900" dirty="0" smtClean="0">
                <a:solidFill>
                  <a:srgbClr val="073E87"/>
                </a:solidFill>
              </a:rPr>
              <a:t> legal </a:t>
            </a:r>
            <a:r>
              <a:rPr lang="es-HN" sz="1900" dirty="0" err="1" smtClean="0">
                <a:solidFill>
                  <a:srgbClr val="073E87"/>
                </a:solidFill>
              </a:rPr>
              <a:t>representative</a:t>
            </a:r>
            <a:r>
              <a:rPr lang="es-HN" sz="1900" dirty="0" smtClean="0">
                <a:solidFill>
                  <a:srgbClr val="073E87"/>
                </a:solidFill>
              </a:rPr>
              <a:t> </a:t>
            </a:r>
            <a:r>
              <a:rPr lang="es-HN" sz="1900" dirty="0" err="1" smtClean="0">
                <a:solidFill>
                  <a:srgbClr val="073E87"/>
                </a:solidFill>
              </a:rPr>
              <a:t>that</a:t>
            </a:r>
            <a:r>
              <a:rPr lang="es-HN" sz="1900" dirty="0" smtClean="0">
                <a:solidFill>
                  <a:srgbClr val="073E87"/>
                </a:solidFill>
              </a:rPr>
              <a:t> </a:t>
            </a:r>
            <a:r>
              <a:rPr lang="es-HN" sz="1900" dirty="0" err="1" smtClean="0">
                <a:solidFill>
                  <a:srgbClr val="073E87"/>
                </a:solidFill>
              </a:rPr>
              <a:t>states</a:t>
            </a:r>
            <a:r>
              <a:rPr lang="es-HN" sz="1900" dirty="0" smtClean="0">
                <a:solidFill>
                  <a:srgbClr val="073E87"/>
                </a:solidFill>
              </a:rPr>
              <a:t> </a:t>
            </a:r>
            <a:r>
              <a:rPr lang="es-HN" sz="1900" dirty="0" err="1" smtClean="0">
                <a:solidFill>
                  <a:srgbClr val="073E87"/>
                </a:solidFill>
              </a:rPr>
              <a:t>that</a:t>
            </a:r>
            <a:r>
              <a:rPr lang="es-HN" sz="1900" dirty="0" smtClean="0">
                <a:solidFill>
                  <a:srgbClr val="073E87"/>
                </a:solidFill>
              </a:rPr>
              <a:t> </a:t>
            </a:r>
            <a:r>
              <a:rPr lang="es-HN" sz="1900" dirty="0" err="1" smtClean="0">
                <a:solidFill>
                  <a:srgbClr val="073E87"/>
                </a:solidFill>
              </a:rPr>
              <a:t>the</a:t>
            </a:r>
            <a:r>
              <a:rPr lang="es-HN" sz="1900" dirty="0" smtClean="0">
                <a:solidFill>
                  <a:srgbClr val="073E87"/>
                </a:solidFill>
              </a:rPr>
              <a:t> </a:t>
            </a:r>
            <a:r>
              <a:rPr lang="es-HN" sz="1900" dirty="0" err="1" smtClean="0">
                <a:solidFill>
                  <a:srgbClr val="073E87"/>
                </a:solidFill>
              </a:rPr>
              <a:t>totality</a:t>
            </a:r>
            <a:r>
              <a:rPr lang="es-HN" sz="1900" dirty="0" smtClean="0">
                <a:solidFill>
                  <a:srgbClr val="073E87"/>
                </a:solidFill>
              </a:rPr>
              <a:t> of </a:t>
            </a:r>
            <a:r>
              <a:rPr lang="es-HN" sz="1900" dirty="0" err="1" smtClean="0">
                <a:solidFill>
                  <a:srgbClr val="073E87"/>
                </a:solidFill>
              </a:rPr>
              <a:t>the</a:t>
            </a:r>
            <a:r>
              <a:rPr lang="es-HN" sz="1900" dirty="0" smtClean="0">
                <a:solidFill>
                  <a:srgbClr val="073E87"/>
                </a:solidFill>
              </a:rPr>
              <a:t> </a:t>
            </a:r>
            <a:r>
              <a:rPr lang="es-HN" sz="1900" dirty="0" err="1" smtClean="0">
                <a:solidFill>
                  <a:srgbClr val="073E87"/>
                </a:solidFill>
              </a:rPr>
              <a:t>funds</a:t>
            </a:r>
            <a:r>
              <a:rPr lang="es-HN" sz="1900" dirty="0" smtClean="0">
                <a:solidFill>
                  <a:srgbClr val="073E87"/>
                </a:solidFill>
              </a:rPr>
              <a:t> are </a:t>
            </a:r>
            <a:r>
              <a:rPr lang="es-HN" sz="1900" dirty="0" err="1" smtClean="0">
                <a:solidFill>
                  <a:srgbClr val="073E87"/>
                </a:solidFill>
              </a:rPr>
              <a:t>being</a:t>
            </a:r>
            <a:r>
              <a:rPr lang="es-HN" sz="1900" dirty="0" smtClean="0">
                <a:solidFill>
                  <a:srgbClr val="073E87"/>
                </a:solidFill>
              </a:rPr>
              <a:t> </a:t>
            </a:r>
            <a:r>
              <a:rPr lang="es-HN" sz="1900" dirty="0" err="1" smtClean="0">
                <a:solidFill>
                  <a:srgbClr val="073E87"/>
                </a:solidFill>
              </a:rPr>
              <a:t>destined</a:t>
            </a:r>
            <a:r>
              <a:rPr lang="es-HN" sz="1900" dirty="0" smtClean="0">
                <a:solidFill>
                  <a:srgbClr val="073E87"/>
                </a:solidFill>
              </a:rPr>
              <a:t> </a:t>
            </a:r>
            <a:r>
              <a:rPr lang="es-HN" sz="1900" dirty="0" err="1" smtClean="0">
                <a:solidFill>
                  <a:srgbClr val="073E87"/>
                </a:solidFill>
              </a:rPr>
              <a:t>to</a:t>
            </a:r>
            <a:r>
              <a:rPr lang="es-HN" sz="1900" dirty="0" smtClean="0">
                <a:solidFill>
                  <a:srgbClr val="073E87"/>
                </a:solidFill>
              </a:rPr>
              <a:t> </a:t>
            </a:r>
            <a:r>
              <a:rPr lang="es-HN" sz="1900" dirty="0" err="1" smtClean="0">
                <a:solidFill>
                  <a:srgbClr val="073E87"/>
                </a:solidFill>
              </a:rPr>
              <a:t>charity</a:t>
            </a:r>
            <a:r>
              <a:rPr lang="es-HN" sz="1900" dirty="0" smtClean="0">
                <a:solidFill>
                  <a:srgbClr val="073E87"/>
                </a:solidFill>
              </a:rPr>
              <a:t>.</a:t>
            </a:r>
          </a:p>
          <a:p>
            <a:pPr marL="457200" indent="-457200" algn="just">
              <a:buFont typeface="+mj-lt"/>
              <a:buAutoNum type="arabicPeriod" startAt="8"/>
            </a:pPr>
            <a:r>
              <a:rPr lang="es-HN" sz="1900" dirty="0" err="1" smtClean="0">
                <a:solidFill>
                  <a:srgbClr val="073E87"/>
                </a:solidFill>
              </a:rPr>
              <a:t>Receipt</a:t>
            </a:r>
            <a:r>
              <a:rPr lang="es-HN" sz="1900" dirty="0" smtClean="0">
                <a:solidFill>
                  <a:srgbClr val="073E87"/>
                </a:solidFill>
              </a:rPr>
              <a:t> of </a:t>
            </a:r>
            <a:r>
              <a:rPr lang="es-HN" sz="1900" dirty="0" err="1" smtClean="0">
                <a:solidFill>
                  <a:srgbClr val="073E87"/>
                </a:solidFill>
              </a:rPr>
              <a:t>payment</a:t>
            </a:r>
            <a:r>
              <a:rPr lang="es-HN" sz="1900" dirty="0" smtClean="0">
                <a:solidFill>
                  <a:srgbClr val="073E87"/>
                </a:solidFill>
              </a:rPr>
              <a:t> in TGR-1 </a:t>
            </a:r>
            <a:r>
              <a:rPr lang="es-HN" sz="1900" dirty="0" err="1" smtClean="0">
                <a:solidFill>
                  <a:srgbClr val="073E87"/>
                </a:solidFill>
              </a:rPr>
              <a:t>for</a:t>
            </a:r>
            <a:r>
              <a:rPr lang="es-HN" sz="1900" dirty="0" smtClean="0">
                <a:solidFill>
                  <a:srgbClr val="073E87"/>
                </a:solidFill>
              </a:rPr>
              <a:t> 400 lempiras box 1221 (</a:t>
            </a:r>
            <a:r>
              <a:rPr lang="es-HN" sz="1900" dirty="0" err="1" smtClean="0">
                <a:solidFill>
                  <a:srgbClr val="073E87"/>
                </a:solidFill>
              </a:rPr>
              <a:t>Resolution</a:t>
            </a:r>
            <a:r>
              <a:rPr lang="es-HN" sz="1900" dirty="0" smtClean="0">
                <a:solidFill>
                  <a:srgbClr val="073E87"/>
                </a:solidFill>
              </a:rPr>
              <a:t> and </a:t>
            </a:r>
            <a:r>
              <a:rPr lang="es-HN" sz="1900" dirty="0" err="1" smtClean="0">
                <a:solidFill>
                  <a:srgbClr val="073E87"/>
                </a:solidFill>
              </a:rPr>
              <a:t>Certification</a:t>
            </a:r>
            <a:r>
              <a:rPr lang="es-HN" sz="1900" dirty="0" smtClean="0">
                <a:solidFill>
                  <a:srgbClr val="073E87"/>
                </a:solidFill>
              </a:rPr>
              <a:t>)</a:t>
            </a:r>
          </a:p>
          <a:p>
            <a:pPr marL="457200" indent="-457200" algn="just">
              <a:buFont typeface="+mj-lt"/>
              <a:buAutoNum type="arabicPeriod" startAt="8"/>
            </a:pPr>
            <a:r>
              <a:rPr lang="es-HN" sz="1900" dirty="0" err="1" smtClean="0">
                <a:solidFill>
                  <a:srgbClr val="073E87"/>
                </a:solidFill>
              </a:rPr>
              <a:t>Copy</a:t>
            </a:r>
            <a:r>
              <a:rPr lang="es-HN" sz="1900" dirty="0" smtClean="0">
                <a:solidFill>
                  <a:srgbClr val="073E87"/>
                </a:solidFill>
              </a:rPr>
              <a:t> of </a:t>
            </a:r>
            <a:r>
              <a:rPr lang="es-HN" sz="1900" dirty="0" err="1" smtClean="0">
                <a:solidFill>
                  <a:srgbClr val="073E87"/>
                </a:solidFill>
              </a:rPr>
              <a:t>previous</a:t>
            </a:r>
            <a:r>
              <a:rPr lang="es-HN" sz="1900" dirty="0" smtClean="0">
                <a:solidFill>
                  <a:srgbClr val="073E87"/>
                </a:solidFill>
              </a:rPr>
              <a:t> </a:t>
            </a:r>
            <a:r>
              <a:rPr lang="es-HN" sz="1900" dirty="0" err="1" smtClean="0">
                <a:solidFill>
                  <a:srgbClr val="073E87"/>
                </a:solidFill>
              </a:rPr>
              <a:t>resolutions</a:t>
            </a:r>
            <a:r>
              <a:rPr lang="es-HN" sz="1900" dirty="0" smtClean="0">
                <a:solidFill>
                  <a:srgbClr val="073E87"/>
                </a:solidFill>
              </a:rPr>
              <a:t> </a:t>
            </a:r>
            <a:r>
              <a:rPr lang="es-HN" sz="1900" dirty="0" err="1" smtClean="0">
                <a:solidFill>
                  <a:srgbClr val="073E87"/>
                </a:solidFill>
              </a:rPr>
              <a:t>if</a:t>
            </a:r>
            <a:r>
              <a:rPr lang="es-HN" sz="1900" dirty="0" smtClean="0">
                <a:solidFill>
                  <a:srgbClr val="073E87"/>
                </a:solidFill>
              </a:rPr>
              <a:t> </a:t>
            </a:r>
            <a:r>
              <a:rPr lang="es-HN" sz="1900" dirty="0" err="1" smtClean="0">
                <a:solidFill>
                  <a:srgbClr val="073E87"/>
                </a:solidFill>
              </a:rPr>
              <a:t>there</a:t>
            </a:r>
            <a:r>
              <a:rPr lang="es-HN" sz="1900" dirty="0" smtClean="0">
                <a:solidFill>
                  <a:srgbClr val="073E87"/>
                </a:solidFill>
              </a:rPr>
              <a:t> are </a:t>
            </a:r>
            <a:r>
              <a:rPr lang="es-HN" sz="1900" dirty="0" err="1" smtClean="0">
                <a:solidFill>
                  <a:srgbClr val="073E87"/>
                </a:solidFill>
              </a:rPr>
              <a:t>any</a:t>
            </a:r>
            <a:r>
              <a:rPr lang="es-HN" sz="1900" dirty="0" smtClean="0">
                <a:solidFill>
                  <a:srgbClr val="073E87"/>
                </a:solidFill>
              </a:rPr>
              <a:t>, </a:t>
            </a:r>
            <a:r>
              <a:rPr lang="es-HN" sz="1900" dirty="0" err="1" smtClean="0">
                <a:solidFill>
                  <a:srgbClr val="073E87"/>
                </a:solidFill>
              </a:rPr>
              <a:t>or</a:t>
            </a:r>
            <a:r>
              <a:rPr lang="es-HN" sz="1900" dirty="0" smtClean="0">
                <a:solidFill>
                  <a:srgbClr val="073E87"/>
                </a:solidFill>
              </a:rPr>
              <a:t> </a:t>
            </a:r>
            <a:r>
              <a:rPr lang="es-HN" sz="1900" dirty="0" err="1" smtClean="0">
                <a:solidFill>
                  <a:srgbClr val="073E87"/>
                </a:solidFill>
              </a:rPr>
              <a:t>indicate</a:t>
            </a:r>
            <a:r>
              <a:rPr lang="es-HN" sz="1900" dirty="0" smtClean="0">
                <a:solidFill>
                  <a:srgbClr val="073E87"/>
                </a:solidFill>
              </a:rPr>
              <a:t> </a:t>
            </a:r>
            <a:r>
              <a:rPr lang="es-HN" sz="1900" dirty="0" err="1" smtClean="0">
                <a:solidFill>
                  <a:srgbClr val="073E87"/>
                </a:solidFill>
              </a:rPr>
              <a:t>the</a:t>
            </a:r>
            <a:r>
              <a:rPr lang="es-HN" sz="1900" dirty="0" smtClean="0">
                <a:solidFill>
                  <a:srgbClr val="073E87"/>
                </a:solidFill>
              </a:rPr>
              <a:t> case </a:t>
            </a:r>
            <a:r>
              <a:rPr lang="es-HN" sz="1900" dirty="0" err="1" smtClean="0">
                <a:solidFill>
                  <a:srgbClr val="073E87"/>
                </a:solidFill>
              </a:rPr>
              <a:t>number</a:t>
            </a:r>
            <a:r>
              <a:rPr lang="es-HN" sz="1900" dirty="0" smtClean="0">
                <a:solidFill>
                  <a:srgbClr val="073E87"/>
                </a:solidFill>
              </a:rPr>
              <a:t> of </a:t>
            </a:r>
            <a:r>
              <a:rPr lang="es-HN" sz="1900" dirty="0" err="1" smtClean="0">
                <a:solidFill>
                  <a:srgbClr val="073E87"/>
                </a:solidFill>
              </a:rPr>
              <a:t>the</a:t>
            </a:r>
            <a:r>
              <a:rPr lang="es-HN" sz="1900" dirty="0" smtClean="0">
                <a:solidFill>
                  <a:srgbClr val="073E87"/>
                </a:solidFill>
              </a:rPr>
              <a:t> Office </a:t>
            </a:r>
            <a:r>
              <a:rPr lang="es-HN" sz="1900" dirty="0" err="1" smtClean="0">
                <a:solidFill>
                  <a:srgbClr val="073E87"/>
                </a:solidFill>
              </a:rPr>
              <a:t>they</a:t>
            </a:r>
            <a:r>
              <a:rPr lang="es-HN" sz="1900" dirty="0" smtClean="0">
                <a:solidFill>
                  <a:srgbClr val="073E87"/>
                </a:solidFill>
              </a:rPr>
              <a:t> </a:t>
            </a:r>
            <a:r>
              <a:rPr lang="es-HN" sz="1900" dirty="0" err="1" smtClean="0">
                <a:solidFill>
                  <a:srgbClr val="073E87"/>
                </a:solidFill>
              </a:rPr>
              <a:t>work</a:t>
            </a:r>
            <a:r>
              <a:rPr lang="es-HN" sz="1900" dirty="0" smtClean="0">
                <a:solidFill>
                  <a:srgbClr val="073E87"/>
                </a:solidFill>
              </a:rPr>
              <a:t> in.</a:t>
            </a:r>
            <a:endParaRPr lang="es-HN" sz="1900" dirty="0" smtClean="0"/>
          </a:p>
          <a:p>
            <a:pPr marL="457200" indent="-457200">
              <a:buFont typeface="+mj-lt"/>
              <a:buAutoNum type="arabicPeriod" startAt="8"/>
            </a:pPr>
            <a:endParaRPr lang="es-HN" sz="1900" dirty="0"/>
          </a:p>
        </p:txBody>
      </p:sp>
      <p:sp>
        <p:nvSpPr>
          <p:cNvPr id="3" name="2 Título"/>
          <p:cNvSpPr>
            <a:spLocks noGrp="1"/>
          </p:cNvSpPr>
          <p:nvPr>
            <p:ph type="title"/>
          </p:nvPr>
        </p:nvSpPr>
        <p:spPr/>
        <p:txBody>
          <a:bodyPr/>
          <a:lstStyle/>
          <a:p>
            <a:endParaRPr lang="es-HN"/>
          </a:p>
        </p:txBody>
      </p:sp>
    </p:spTree>
    <p:extLst>
      <p:ext uri="{BB962C8B-B14F-4D97-AF65-F5344CB8AC3E}">
        <p14:creationId xmlns:p14="http://schemas.microsoft.com/office/powerpoint/2010/main" val="1144949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1339</TotalTime>
  <Words>1010</Words>
  <Application>Microsoft Office PowerPoint</Application>
  <PresentationFormat>On-screen Show (4:3)</PresentationFormat>
  <Paragraphs>102</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Forma de onda</vt:lpstr>
      <vt:lpstr>Visio</vt:lpstr>
      <vt:lpstr>    Secretary of Finance </vt:lpstr>
      <vt:lpstr>Badge for NGOs that provide humanitarian assistance</vt:lpstr>
      <vt:lpstr>PowerPoint Presentation</vt:lpstr>
      <vt:lpstr>DISPENSA: IMPORTACION LIBRE DE IMPUESTOS PARA BIENES O MATERIALES RELACIONADOS CON SALUD, EDUCACIÓN,  GENERACIÓN DE EMPLEO Y  ALIMENTACIÓN </vt:lpstr>
      <vt:lpstr>PowerPoint Presentation</vt:lpstr>
      <vt:lpstr>PowerPoint Presentation</vt:lpstr>
      <vt:lpstr>Flowchart representing the process for introduction free of tax</vt:lpstr>
      <vt:lpstr>Steps  necessary to requestTax Exempt Status from sales</vt:lpstr>
      <vt:lpstr>PowerPoint Presentation</vt:lpstr>
      <vt:lpstr>Flujograma</vt:lpstr>
      <vt:lpstr>  Tax Exemption Status from  the following taxes: IMPUESTO SOBRE RENTA,  ACTIVO NETO Y APORTACIÓN SOLIDARIA TEMPORAL </vt:lpstr>
      <vt:lpstr>Flujograma</vt:lpstr>
      <vt:lpstr> Special Contribution to the Public Security Tax </vt:lpstr>
      <vt:lpstr>PowerPoint Presentation</vt:lpstr>
      <vt:lpstr>Flujograma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SECRETARÍA DE FINANZAS</dc:title>
  <dc:creator>Alejandra Chang</dc:creator>
  <cp:lastModifiedBy>Pablo Mario Ordóñez</cp:lastModifiedBy>
  <cp:revision>39</cp:revision>
  <dcterms:created xsi:type="dcterms:W3CDTF">2002-01-03T23:55:02Z</dcterms:created>
  <dcterms:modified xsi:type="dcterms:W3CDTF">2012-11-08T12:43:02Z</dcterms:modified>
</cp:coreProperties>
</file>