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3" autoAdjust="0"/>
    <p:restoredTop sz="94705" autoAdjust="0"/>
  </p:normalViewPr>
  <p:slideViewPr>
    <p:cSldViewPr>
      <p:cViewPr varScale="1">
        <p:scale>
          <a:sx n="83" d="100"/>
          <a:sy n="83" d="100"/>
        </p:scale>
        <p:origin x="-996" y="-78"/>
      </p:cViewPr>
      <p:guideLst>
        <p:guide orient="horz" pos="2160"/>
        <p:guide pos="2880"/>
      </p:guideLst>
    </p:cSldViewPr>
  </p:slideViewPr>
  <p:outlineViewPr>
    <p:cViewPr>
      <p:scale>
        <a:sx n="33" d="100"/>
        <a:sy n="33" d="100"/>
      </p:scale>
      <p:origin x="12" y="42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B63293-BE2A-40F5-AE49-21E04EAB3A15}"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63293-BE2A-40F5-AE49-21E04EAB3A15}"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63293-BE2A-40F5-AE49-21E04EAB3A15}"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B63293-BE2A-40F5-AE49-21E04EAB3A15}"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B63293-BE2A-40F5-AE49-21E04EAB3A15}" type="datetimeFigureOut">
              <a:rPr lang="en-US" smtClean="0"/>
              <a:pPr/>
              <a:t>11/9/2012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B63293-BE2A-40F5-AE49-21E04EAB3A15}" type="datetimeFigureOut">
              <a:rPr lang="en-US" smtClean="0"/>
              <a:pPr/>
              <a:t>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B63293-BE2A-40F5-AE49-21E04EAB3A15}" type="datetimeFigureOut">
              <a:rPr lang="en-US" smtClean="0"/>
              <a:pPr/>
              <a:t>11/9/2012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B63293-BE2A-40F5-AE49-21E04EAB3A15}" type="datetimeFigureOut">
              <a:rPr lang="en-US" smtClean="0"/>
              <a:pPr/>
              <a:t>11/9/2012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63293-BE2A-40F5-AE49-21E04EAB3A15}" type="datetimeFigureOut">
              <a:rPr lang="en-US" smtClean="0"/>
              <a:pPr/>
              <a:t>11/9/2012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B63293-BE2A-40F5-AE49-21E04EAB3A15}" type="datetimeFigureOut">
              <a:rPr lang="en-US" smtClean="0"/>
              <a:pPr/>
              <a:t>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B63293-BE2A-40F5-AE49-21E04EAB3A15}" type="datetimeFigureOut">
              <a:rPr lang="en-US" smtClean="0"/>
              <a:pPr/>
              <a:t>11/9/2012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39C8A2-B289-4B35-BE64-FD41BD8254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63293-BE2A-40F5-AE49-21E04EAB3A15}" type="datetimeFigureOut">
              <a:rPr lang="en-US" smtClean="0"/>
              <a:pPr/>
              <a:t>11/9/2012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39C8A2-B289-4B35-BE64-FD41BD8254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projecthonduras.com is…</a:t>
            </a:r>
            <a:br>
              <a:rPr lang="en-US" sz="3500" dirty="0" smtClean="0">
                <a:solidFill>
                  <a:schemeClr val="bg2">
                    <a:lumMod val="25000"/>
                  </a:schemeClr>
                </a:solidFill>
                <a:latin typeface="Arial" pitchFamily="34" charset="0"/>
                <a:cs typeface="Arial" pitchFamily="34" charset="0"/>
              </a:rPr>
            </a:br>
            <a:r>
              <a:rPr lang="en-US" sz="3500" dirty="0">
                <a:solidFill>
                  <a:schemeClr val="bg2">
                    <a:lumMod val="25000"/>
                  </a:schemeClr>
                </a:solidFill>
                <a:latin typeface="Arial" pitchFamily="34" charset="0"/>
                <a:cs typeface="Arial" pitchFamily="34" charset="0"/>
              </a:rPr>
              <a:t/>
            </a:r>
            <a:br>
              <a:rPr lang="en-US" sz="3500"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 </a:t>
            </a:r>
            <a:r>
              <a:rPr lang="en-US" sz="3400" dirty="0" smtClean="0">
                <a:solidFill>
                  <a:schemeClr val="bg2">
                    <a:lumMod val="25000"/>
                  </a:schemeClr>
                </a:solidFill>
                <a:latin typeface="Arial" pitchFamily="34" charset="0"/>
                <a:cs typeface="Arial" pitchFamily="34" charset="0"/>
              </a:rPr>
              <a:t>a </a:t>
            </a:r>
            <a:r>
              <a:rPr lang="en-US" sz="3400" b="1" dirty="0" smtClean="0">
                <a:solidFill>
                  <a:schemeClr val="bg2">
                    <a:lumMod val="25000"/>
                  </a:schemeClr>
                </a:solidFill>
                <a:latin typeface="Arial" pitchFamily="34" charset="0"/>
                <a:cs typeface="Arial" pitchFamily="34" charset="0"/>
              </a:rPr>
              <a:t>network</a:t>
            </a:r>
            <a:r>
              <a:rPr lang="en-US" sz="3400" dirty="0" smtClean="0">
                <a:solidFill>
                  <a:schemeClr val="bg2">
                    <a:lumMod val="25000"/>
                  </a:schemeClr>
                </a:solidFill>
                <a:latin typeface="Arial" pitchFamily="34" charset="0"/>
                <a:cs typeface="Arial" pitchFamily="34" charset="0"/>
              </a:rPr>
              <a:t> that tracks volunteer groups and projects in Honduras and provides an online</a:t>
            </a:r>
            <a:r>
              <a:rPr lang="en-US" sz="3400" b="1" dirty="0" smtClean="0">
                <a:solidFill>
                  <a:schemeClr val="bg2">
                    <a:lumMod val="25000"/>
                  </a:schemeClr>
                </a:solidFill>
                <a:latin typeface="Arial" pitchFamily="34" charset="0"/>
                <a:cs typeface="Arial" pitchFamily="34" charset="0"/>
              </a:rPr>
              <a:t> forum</a:t>
            </a:r>
            <a:r>
              <a:rPr lang="en-US" sz="3400" dirty="0" smtClean="0">
                <a:solidFill>
                  <a:schemeClr val="bg2">
                    <a:lumMod val="25000"/>
                  </a:schemeClr>
                </a:solidFill>
                <a:latin typeface="Arial" pitchFamily="34" charset="0"/>
                <a:cs typeface="Arial" pitchFamily="34" charset="0"/>
              </a:rPr>
              <a:t> by which to </a:t>
            </a:r>
            <a:r>
              <a:rPr lang="en-US" sz="3400" b="1" dirty="0" smtClean="0">
                <a:solidFill>
                  <a:schemeClr val="bg2">
                    <a:lumMod val="25000"/>
                  </a:schemeClr>
                </a:solidFill>
                <a:latin typeface="Arial" pitchFamily="34" charset="0"/>
                <a:cs typeface="Arial" pitchFamily="34" charset="0"/>
              </a:rPr>
              <a:t>communicate </a:t>
            </a:r>
            <a:r>
              <a:rPr lang="en-US" sz="3400" dirty="0" smtClean="0">
                <a:solidFill>
                  <a:schemeClr val="bg2">
                    <a:lumMod val="25000"/>
                  </a:schemeClr>
                </a:solidFill>
                <a:latin typeface="Arial" pitchFamily="34" charset="0"/>
                <a:cs typeface="Arial" pitchFamily="34" charset="0"/>
              </a:rPr>
              <a:t>and</a:t>
            </a:r>
            <a:r>
              <a:rPr lang="en-US" sz="3400" b="1" dirty="0" smtClean="0">
                <a:solidFill>
                  <a:schemeClr val="bg2">
                    <a:lumMod val="25000"/>
                  </a:schemeClr>
                </a:solidFill>
                <a:latin typeface="Arial" pitchFamily="34" charset="0"/>
                <a:cs typeface="Arial" pitchFamily="34" charset="0"/>
              </a:rPr>
              <a:t> coordinate</a:t>
            </a:r>
            <a:r>
              <a:rPr lang="en-US" sz="3400" dirty="0" smtClean="0">
                <a:solidFill>
                  <a:schemeClr val="bg2">
                    <a:lumMod val="25000"/>
                  </a:schemeClr>
                </a:solidFill>
                <a:latin typeface="Arial" pitchFamily="34" charset="0"/>
                <a:cs typeface="Arial" pitchFamily="34" charset="0"/>
              </a:rPr>
              <a:t> efforts.</a:t>
            </a:r>
            <a:endParaRPr lang="en-US" sz="34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200" dirty="0" smtClean="0">
                <a:solidFill>
                  <a:schemeClr val="bg2">
                    <a:lumMod val="25000"/>
                  </a:schemeClr>
                </a:solidFill>
                <a:latin typeface="Arial" pitchFamily="34" charset="0"/>
                <a:cs typeface="Arial" pitchFamily="34" charset="0"/>
              </a:rPr>
              <a:t> It is important to change the idea of who is a VIP in a Honduras. It should not be the traditional “dignitaries”, but rather those who serve those in need by </a:t>
            </a:r>
            <a:r>
              <a:rPr lang="en-US" sz="3200" b="1" dirty="0" smtClean="0">
                <a:solidFill>
                  <a:schemeClr val="bg2">
                    <a:lumMod val="25000"/>
                  </a:schemeClr>
                </a:solidFill>
                <a:latin typeface="Arial" pitchFamily="34" charset="0"/>
                <a:cs typeface="Arial" pitchFamily="34" charset="0"/>
              </a:rPr>
              <a:t>giving freely</a:t>
            </a:r>
            <a:r>
              <a:rPr lang="en-US" sz="3200" dirty="0" smtClean="0">
                <a:solidFill>
                  <a:schemeClr val="bg2">
                    <a:lumMod val="25000"/>
                  </a:schemeClr>
                </a:solidFill>
                <a:latin typeface="Arial" pitchFamily="34" charset="0"/>
                <a:cs typeface="Arial" pitchFamily="34" charset="0"/>
              </a:rPr>
              <a:t> of their time, energy, talent, expertise, money, and contacts.</a:t>
            </a:r>
            <a:r>
              <a:rPr lang="en-US" sz="3400" dirty="0" smtClean="0">
                <a:solidFill>
                  <a:schemeClr val="bg2">
                    <a:lumMod val="25000"/>
                  </a:schemeClr>
                </a:solidFill>
                <a:latin typeface="Arial" pitchFamily="34" charset="0"/>
                <a:cs typeface="Arial" pitchFamily="34" charset="0"/>
              </a:rPr>
              <a:t>”. </a:t>
            </a: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t>
            </a:r>
            <a:endParaRPr lang="en-US" sz="38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400" dirty="0" smtClean="0">
                <a:solidFill>
                  <a:schemeClr val="bg2">
                    <a:lumMod val="25000"/>
                  </a:schemeClr>
                </a:solidFill>
                <a:latin typeface="Arial" pitchFamily="34" charset="0"/>
                <a:cs typeface="Arial" pitchFamily="34" charset="0"/>
              </a:rPr>
              <a:t>As part of this Volunteer ID system, Honduras would revise its Customs Declaration form by adding “Volunteer” to the list of choices next to the question about the “purpose of the trip”. </a:t>
            </a: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t>
            </a:r>
            <a:endParaRPr lang="en-US" sz="38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revision to the forum would allow the government to gauge the size of the volunteer travel sector, and thus more fully understand its value.</a:t>
            </a:r>
            <a:br>
              <a:rPr lang="en-US" sz="3500" dirty="0" smtClean="0">
                <a:solidFill>
                  <a:schemeClr val="bg2">
                    <a:lumMod val="25000"/>
                  </a:schemeClr>
                </a:solidFill>
                <a:latin typeface="Arial" pitchFamily="34" charset="0"/>
                <a:cs typeface="Arial" pitchFamily="34" charset="0"/>
              </a:rPr>
            </a:br>
            <a:r>
              <a:rPr lang="en-US" sz="3500" dirty="0">
                <a:solidFill>
                  <a:schemeClr val="bg2">
                    <a:lumMod val="25000"/>
                  </a:schemeClr>
                </a:solidFill>
                <a:latin typeface="Arial" pitchFamily="34" charset="0"/>
                <a:cs typeface="Arial" pitchFamily="34" charset="0"/>
              </a:rPr>
              <a:t/>
            </a:r>
            <a:br>
              <a:rPr lang="en-US" sz="3500"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This is key to </a:t>
            </a:r>
            <a:r>
              <a:rPr lang="en-US" sz="3500" b="1" dirty="0" smtClean="0">
                <a:solidFill>
                  <a:schemeClr val="bg2">
                    <a:lumMod val="25000"/>
                  </a:schemeClr>
                </a:solidFill>
                <a:latin typeface="Arial" pitchFamily="34" charset="0"/>
                <a:cs typeface="Arial" pitchFamily="34" charset="0"/>
              </a:rPr>
              <a:t>empowering</a:t>
            </a:r>
            <a:r>
              <a:rPr lang="en-US" sz="3500" dirty="0" smtClean="0">
                <a:solidFill>
                  <a:schemeClr val="bg2">
                    <a:lumMod val="25000"/>
                  </a:schemeClr>
                </a:solidFill>
                <a:latin typeface="Arial" pitchFamily="34" charset="0"/>
                <a:cs typeface="Arial" pitchFamily="34" charset="0"/>
              </a:rPr>
              <a:t> the volunteer sector and enabling it to better advocate for itself and </a:t>
            </a:r>
            <a:r>
              <a:rPr lang="en-US" sz="3500" b="1" dirty="0" smtClean="0">
                <a:solidFill>
                  <a:schemeClr val="bg2">
                    <a:lumMod val="25000"/>
                  </a:schemeClr>
                </a:solidFill>
                <a:latin typeface="Arial" pitchFamily="34" charset="0"/>
                <a:cs typeface="Arial" pitchFamily="34" charset="0"/>
              </a:rPr>
              <a:t>better serve</a:t>
            </a:r>
            <a:r>
              <a:rPr lang="en-US" sz="3500" dirty="0" smtClean="0">
                <a:solidFill>
                  <a:schemeClr val="bg2">
                    <a:lumMod val="25000"/>
                  </a:schemeClr>
                </a:solidFill>
                <a:latin typeface="Arial" pitchFamily="34" charset="0"/>
                <a:cs typeface="Arial" pitchFamily="34" charset="0"/>
              </a:rPr>
              <a:t> the people of Honduras. </a:t>
            </a: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t>
            </a:r>
            <a:endParaRPr lang="en-US" sz="38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network is </a:t>
            </a:r>
            <a:r>
              <a:rPr lang="en-US" sz="3500" u="sng" dirty="0" smtClean="0">
                <a:solidFill>
                  <a:schemeClr val="bg2">
                    <a:lumMod val="25000"/>
                  </a:schemeClr>
                </a:solidFill>
                <a:latin typeface="Arial" pitchFamily="34" charset="0"/>
                <a:cs typeface="Arial" pitchFamily="34" charset="0"/>
              </a:rPr>
              <a:t>NOT</a:t>
            </a:r>
            <a:r>
              <a:rPr lang="en-US" sz="3500" dirty="0" smtClean="0">
                <a:solidFill>
                  <a:schemeClr val="bg2">
                    <a:lumMod val="25000"/>
                  </a:schemeClr>
                </a:solidFill>
                <a:latin typeface="Arial" pitchFamily="34" charset="0"/>
                <a:cs typeface="Arial" pitchFamily="34" charset="0"/>
              </a:rPr>
              <a:t> an </a:t>
            </a:r>
            <a:r>
              <a:rPr lang="en-US" sz="3500" b="1" dirty="0" smtClean="0">
                <a:solidFill>
                  <a:schemeClr val="bg2">
                    <a:lumMod val="25000"/>
                  </a:schemeClr>
                </a:solidFill>
                <a:latin typeface="Arial" pitchFamily="34" charset="0"/>
                <a:cs typeface="Arial" pitchFamily="34" charset="0"/>
              </a:rPr>
              <a:t>organization</a:t>
            </a:r>
            <a:r>
              <a:rPr lang="en-US" sz="3500" dirty="0" smtClean="0">
                <a:solidFill>
                  <a:schemeClr val="bg2">
                    <a:lumMod val="25000"/>
                  </a:schemeClr>
                </a:solidFill>
                <a:latin typeface="Arial" pitchFamily="34" charset="0"/>
                <a:cs typeface="Arial" pitchFamily="34" charset="0"/>
              </a:rPr>
              <a:t>. It is a series of </a:t>
            </a:r>
            <a:r>
              <a:rPr lang="en-US" sz="3500" b="1" dirty="0" smtClean="0">
                <a:solidFill>
                  <a:schemeClr val="bg2">
                    <a:lumMod val="25000"/>
                  </a:schemeClr>
                </a:solidFill>
                <a:latin typeface="Arial" pitchFamily="34" charset="0"/>
                <a:cs typeface="Arial" pitchFamily="34" charset="0"/>
              </a:rPr>
              <a:t>“systems” </a:t>
            </a:r>
            <a:r>
              <a:rPr lang="en-US" sz="3500" dirty="0" smtClean="0">
                <a:solidFill>
                  <a:schemeClr val="bg2">
                    <a:lumMod val="25000"/>
                  </a:schemeClr>
                </a:solidFill>
                <a:latin typeface="Arial" pitchFamily="34" charset="0"/>
                <a:cs typeface="Arial" pitchFamily="34" charset="0"/>
              </a:rPr>
              <a:t>aimed </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at facilitating the process of communicating and coordinating.</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first system is the </a:t>
            </a:r>
            <a:r>
              <a:rPr lang="en-US" sz="3500" b="1" dirty="0" smtClean="0">
                <a:solidFill>
                  <a:schemeClr val="bg2">
                    <a:lumMod val="25000"/>
                  </a:schemeClr>
                </a:solidFill>
                <a:latin typeface="Arial" pitchFamily="34" charset="0"/>
                <a:cs typeface="Arial" pitchFamily="34" charset="0"/>
              </a:rPr>
              <a:t>website</a:t>
            </a:r>
            <a:r>
              <a:rPr lang="en-US" sz="3500" dirty="0" smtClean="0">
                <a:solidFill>
                  <a:schemeClr val="bg2">
                    <a:lumMod val="25000"/>
                  </a:schemeClr>
                </a:solidFill>
                <a:latin typeface="Arial" pitchFamily="34" charset="0"/>
                <a:cs typeface="Arial" pitchFamily="34" charset="0"/>
              </a:rPr>
              <a:t> and the </a:t>
            </a:r>
            <a:r>
              <a:rPr lang="en-US" sz="3500" b="1" dirty="0" smtClean="0">
                <a:solidFill>
                  <a:schemeClr val="bg2">
                    <a:lumMod val="25000"/>
                  </a:schemeClr>
                </a:solidFill>
                <a:latin typeface="Arial" pitchFamily="34" charset="0"/>
                <a:cs typeface="Arial" pitchFamily="34" charset="0"/>
              </a:rPr>
              <a:t>listserv forums</a:t>
            </a:r>
            <a:r>
              <a:rPr lang="en-US" sz="3500" dirty="0" smtClean="0">
                <a:solidFill>
                  <a:schemeClr val="bg2">
                    <a:lumMod val="25000"/>
                  </a:schemeClr>
                </a:solidFill>
                <a:latin typeface="Arial" pitchFamily="34" charset="0"/>
                <a:cs typeface="Arial" pitchFamily="34" charset="0"/>
              </a:rPr>
              <a:t>.</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second system is the annual  </a:t>
            </a:r>
            <a:r>
              <a:rPr lang="en-US" sz="3500" b="1" dirty="0" smtClean="0">
                <a:solidFill>
                  <a:schemeClr val="bg2">
                    <a:lumMod val="25000"/>
                  </a:schemeClr>
                </a:solidFill>
                <a:latin typeface="Arial" pitchFamily="34" charset="0"/>
                <a:cs typeface="Arial" pitchFamily="34" charset="0"/>
              </a:rPr>
              <a:t>Conference on Honduras</a:t>
            </a:r>
            <a:r>
              <a:rPr lang="en-US" sz="3500" dirty="0" smtClean="0">
                <a:solidFill>
                  <a:schemeClr val="bg2">
                    <a:lumMod val="25000"/>
                  </a:schemeClr>
                </a:solidFill>
                <a:latin typeface="Arial" pitchFamily="34" charset="0"/>
                <a:cs typeface="Arial" pitchFamily="34" charset="0"/>
              </a:rPr>
              <a:t> </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in Copán </a:t>
            </a:r>
            <a:r>
              <a:rPr lang="en-US" sz="3500" dirty="0" err="1" smtClean="0">
                <a:solidFill>
                  <a:schemeClr val="bg2">
                    <a:lumMod val="25000"/>
                  </a:schemeClr>
                </a:solidFill>
                <a:latin typeface="Arial" pitchFamily="34" charset="0"/>
                <a:cs typeface="Arial" pitchFamily="34" charset="0"/>
              </a:rPr>
              <a:t>Ruinas</a:t>
            </a:r>
            <a:r>
              <a:rPr lang="en-US" sz="3500" dirty="0" smtClean="0">
                <a:solidFill>
                  <a:schemeClr val="bg2">
                    <a:lumMod val="25000"/>
                  </a:schemeClr>
                </a:solidFill>
                <a:latin typeface="Arial" pitchFamily="34" charset="0"/>
                <a:cs typeface="Arial" pitchFamily="34" charset="0"/>
              </a:rPr>
              <a:t>.</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third system is the partnership with </a:t>
            </a:r>
            <a:r>
              <a:rPr lang="en-US" sz="3500" b="1" dirty="0" smtClean="0">
                <a:solidFill>
                  <a:schemeClr val="bg2">
                    <a:lumMod val="25000"/>
                  </a:schemeClr>
                </a:solidFill>
                <a:latin typeface="Arial" pitchFamily="34" charset="0"/>
                <a:cs typeface="Arial" pitchFamily="34" charset="0"/>
              </a:rPr>
              <a:t>Honduras Weekly</a:t>
            </a:r>
            <a:r>
              <a:rPr lang="en-US" sz="3500" dirty="0" smtClean="0">
                <a:solidFill>
                  <a:schemeClr val="bg2">
                    <a:lumMod val="25000"/>
                  </a:schemeClr>
                </a:solidFill>
                <a:latin typeface="Arial" pitchFamily="34" charset="0"/>
                <a:cs typeface="Arial" pitchFamily="34" charset="0"/>
              </a:rPr>
              <a:t> newspaper.</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The fourth system is an emerging partnership with </a:t>
            </a:r>
            <a:r>
              <a:rPr lang="en-US" sz="3500" b="1" dirty="0" smtClean="0">
                <a:solidFill>
                  <a:schemeClr val="bg2">
                    <a:lumMod val="25000"/>
                  </a:schemeClr>
                </a:solidFill>
                <a:latin typeface="Arial" pitchFamily="34" charset="0"/>
                <a:cs typeface="Arial" pitchFamily="34" charset="0"/>
              </a:rPr>
              <a:t>Honduras Global </a:t>
            </a:r>
            <a:r>
              <a:rPr lang="en-US" sz="3500" dirty="0" smtClean="0">
                <a:solidFill>
                  <a:schemeClr val="bg2">
                    <a:lumMod val="25000"/>
                  </a:schemeClr>
                </a:solidFill>
                <a:latin typeface="Arial" pitchFamily="34" charset="0"/>
                <a:cs typeface="Arial" pitchFamily="34" charset="0"/>
              </a:rPr>
              <a:t>foundation.</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We envision a fifth system…</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a partnership with the Honduran government, Honduran businesses, and the airport authority in Honduras.</a:t>
            </a:r>
            <a:endParaRPr lang="en-US" sz="35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600" b="1" dirty="0" smtClean="0">
                <a:solidFill>
                  <a:schemeClr val="bg2">
                    <a:lumMod val="25000"/>
                  </a:schemeClr>
                </a:solidFill>
                <a:latin typeface="Arial" pitchFamily="34" charset="0"/>
                <a:cs typeface="Arial" pitchFamily="34" charset="0"/>
              </a:rPr>
              <a:t/>
            </a:r>
            <a:br>
              <a:rPr lang="en-US" sz="3600" b="1" dirty="0" smtClean="0">
                <a:solidFill>
                  <a:schemeClr val="bg2">
                    <a:lumMod val="25000"/>
                  </a:schemeClr>
                </a:solidFill>
                <a:latin typeface="Arial" pitchFamily="34" charset="0"/>
                <a:cs typeface="Arial" pitchFamily="34" charset="0"/>
              </a:rPr>
            </a:br>
            <a:r>
              <a:rPr lang="en-US" sz="3600" b="1" dirty="0">
                <a:solidFill>
                  <a:schemeClr val="bg2">
                    <a:lumMod val="25000"/>
                  </a:schemeClr>
                </a:solidFill>
                <a:latin typeface="Arial" pitchFamily="34" charset="0"/>
                <a:cs typeface="Arial" pitchFamily="34" charset="0"/>
              </a:rPr>
              <a:t/>
            </a:r>
            <a:br>
              <a:rPr lang="en-US" sz="3600" b="1" dirty="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Volunteer groups would receive </a:t>
            </a:r>
            <a:r>
              <a:rPr lang="en-US" sz="3500" b="1" dirty="0" smtClean="0">
                <a:solidFill>
                  <a:schemeClr val="bg2">
                    <a:lumMod val="25000"/>
                  </a:schemeClr>
                </a:solidFill>
                <a:latin typeface="Arial" pitchFamily="34" charset="0"/>
                <a:cs typeface="Arial" pitchFamily="34" charset="0"/>
              </a:rPr>
              <a:t>Volunteer </a:t>
            </a:r>
            <a:r>
              <a:rPr lang="en-US" sz="3500" dirty="0" smtClean="0">
                <a:solidFill>
                  <a:schemeClr val="bg2">
                    <a:lumMod val="25000"/>
                  </a:schemeClr>
                </a:solidFill>
                <a:latin typeface="Arial" pitchFamily="34" charset="0"/>
                <a:cs typeface="Arial" pitchFamily="34" charset="0"/>
              </a:rPr>
              <a:t>ID cards entitling them to discounts – hotels, restaurants, tour companies, entrance fees, etc.</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 </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Most important – a reduction in the</a:t>
            </a:r>
            <a:br>
              <a:rPr lang="en-US" sz="3500" dirty="0" smtClean="0">
                <a:solidFill>
                  <a:schemeClr val="bg2">
                    <a:lumMod val="25000"/>
                  </a:schemeClr>
                </a:solidFill>
                <a:latin typeface="Arial" pitchFamily="34" charset="0"/>
                <a:cs typeface="Arial" pitchFamily="34" charset="0"/>
              </a:rPr>
            </a:br>
            <a:r>
              <a:rPr lang="en-US" sz="3500" dirty="0" smtClean="0">
                <a:solidFill>
                  <a:schemeClr val="bg2">
                    <a:lumMod val="25000"/>
                  </a:schemeClr>
                </a:solidFill>
                <a:latin typeface="Arial" pitchFamily="34" charset="0"/>
                <a:cs typeface="Arial" pitchFamily="34" charset="0"/>
              </a:rPr>
              <a:t> </a:t>
            </a:r>
            <a:r>
              <a:rPr lang="en-US" sz="3500" u="sng" dirty="0" smtClean="0">
                <a:solidFill>
                  <a:schemeClr val="bg2">
                    <a:lumMod val="25000"/>
                  </a:schemeClr>
                </a:solidFill>
                <a:latin typeface="Arial" pitchFamily="34" charset="0"/>
                <a:cs typeface="Arial" pitchFamily="34" charset="0"/>
              </a:rPr>
              <a:t>airport exit fee</a:t>
            </a:r>
            <a:r>
              <a:rPr lang="en-US" sz="3500" dirty="0" smtClean="0">
                <a:solidFill>
                  <a:schemeClr val="bg2">
                    <a:lumMod val="25000"/>
                  </a:schemeClr>
                </a:solidFill>
                <a:latin typeface="Arial" pitchFamily="34" charset="0"/>
                <a:cs typeface="Arial" pitchFamily="34" charset="0"/>
              </a:rPr>
              <a:t>.</a:t>
            </a:r>
            <a:br>
              <a:rPr lang="en-US" sz="35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r>
            <a:br>
              <a:rPr lang="en-US" sz="3800" dirty="0" smtClean="0">
                <a:solidFill>
                  <a:schemeClr val="bg2">
                    <a:lumMod val="25000"/>
                  </a:schemeClr>
                </a:solidFill>
                <a:latin typeface="Arial" pitchFamily="34" charset="0"/>
                <a:cs typeface="Arial" pitchFamily="34" charset="0"/>
              </a:rPr>
            </a:br>
            <a:r>
              <a:rPr lang="en-US" sz="3800" dirty="0" smtClean="0">
                <a:solidFill>
                  <a:schemeClr val="bg2">
                    <a:lumMod val="25000"/>
                  </a:schemeClr>
                </a:solidFill>
                <a:latin typeface="Arial" pitchFamily="34" charset="0"/>
                <a:cs typeface="Arial" pitchFamily="34" charset="0"/>
              </a:rPr>
              <a:t> </a:t>
            </a:r>
            <a:endParaRPr lang="en-US" sz="3800" dirty="0">
              <a:solidFill>
                <a:schemeClr val="bg2">
                  <a:lumMod val="25000"/>
                </a:schemeClr>
              </a:solidFill>
              <a:latin typeface="Arial" pitchFamily="34" charset="0"/>
              <a:cs typeface="Arial" pitchFamily="34" charset="0"/>
            </a:endParaRPr>
          </a:p>
        </p:txBody>
      </p:sp>
      <p:pic>
        <p:nvPicPr>
          <p:cNvPr id="1026" name="Picture 2" descr="http://projecthonduras.com/images/logo.gif"/>
          <p:cNvPicPr>
            <a:picLocks noChangeAspect="1" noChangeArrowheads="1"/>
          </p:cNvPicPr>
          <p:nvPr/>
        </p:nvPicPr>
        <p:blipFill>
          <a:blip r:embed="rId2" cstate="print"/>
          <a:srcRect/>
          <a:stretch>
            <a:fillRect/>
          </a:stretch>
        </p:blipFill>
        <p:spPr bwMode="auto">
          <a:xfrm>
            <a:off x="6286504" y="0"/>
            <a:ext cx="2857495" cy="685800"/>
          </a:xfrm>
          <a:prstGeom prst="rect">
            <a:avLst/>
          </a:prstGeom>
          <a:noFill/>
        </p:spPr>
      </p:pic>
      <p:pic>
        <p:nvPicPr>
          <p:cNvPr id="1030" name="Picture 6" descr="http://irishherault.files.wordpress.com/2010/12/deco-line-1.jpg?w=600"/>
          <p:cNvPicPr>
            <a:picLocks noChangeAspect="1" noChangeArrowheads="1"/>
          </p:cNvPicPr>
          <p:nvPr/>
        </p:nvPicPr>
        <p:blipFill>
          <a:blip r:embed="rId3" cstate="print"/>
          <a:srcRect/>
          <a:stretch>
            <a:fillRect/>
          </a:stretch>
        </p:blipFill>
        <p:spPr bwMode="auto">
          <a:xfrm>
            <a:off x="4305300" y="6400800"/>
            <a:ext cx="952500" cy="34290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525963"/>
          </a:xfrm>
        </p:spPr>
        <p:txBody>
          <a:bodyPr>
            <a:normAutofit fontScale="92500" lnSpcReduction="10000"/>
          </a:bodyPr>
          <a:lstStyle/>
          <a:p>
            <a:pPr>
              <a:buNone/>
            </a:pPr>
            <a:r>
              <a:rPr lang="en-US" sz="3800" dirty="0" smtClean="0">
                <a:solidFill>
                  <a:schemeClr val="bg2">
                    <a:lumMod val="25000"/>
                  </a:schemeClr>
                </a:solidFill>
                <a:latin typeface="Arial" pitchFamily="34" charset="0"/>
                <a:cs typeface="Arial" pitchFamily="34" charset="0"/>
              </a:rPr>
              <a:t>     The system would do 3 things…</a:t>
            </a:r>
            <a:br>
              <a:rPr lang="en-US" sz="3800" dirty="0" smtClean="0">
                <a:solidFill>
                  <a:schemeClr val="bg2">
                    <a:lumMod val="25000"/>
                  </a:schemeClr>
                </a:solidFill>
                <a:latin typeface="Arial" pitchFamily="34" charset="0"/>
                <a:cs typeface="Arial" pitchFamily="34" charset="0"/>
              </a:rPr>
            </a:br>
            <a:endParaRPr lang="en-US" sz="3800" dirty="0" smtClean="0">
              <a:solidFill>
                <a:schemeClr val="bg2">
                  <a:lumMod val="25000"/>
                </a:schemeClr>
              </a:solidFill>
              <a:latin typeface="Arial" pitchFamily="34" charset="0"/>
              <a:cs typeface="Arial" pitchFamily="34" charset="0"/>
            </a:endParaRPr>
          </a:p>
          <a:p>
            <a:r>
              <a:rPr lang="en-US" sz="3300" dirty="0" smtClean="0">
                <a:solidFill>
                  <a:schemeClr val="bg2">
                    <a:lumMod val="25000"/>
                  </a:schemeClr>
                </a:solidFill>
                <a:latin typeface="Arial" pitchFamily="34" charset="0"/>
                <a:cs typeface="Arial" pitchFamily="34" charset="0"/>
              </a:rPr>
              <a:t>say “thank you” and serve as an incentive to continue visiting Honduras.</a:t>
            </a:r>
          </a:p>
          <a:p>
            <a:r>
              <a:rPr lang="en-US" sz="3300" dirty="0" smtClean="0">
                <a:solidFill>
                  <a:schemeClr val="bg2">
                    <a:lumMod val="25000"/>
                  </a:schemeClr>
                </a:solidFill>
                <a:latin typeface="Arial" pitchFamily="34" charset="0"/>
                <a:cs typeface="Arial" pitchFamily="34" charset="0"/>
              </a:rPr>
              <a:t>establish a system to better identify and organize the volunteer sector.</a:t>
            </a:r>
          </a:p>
          <a:p>
            <a:r>
              <a:rPr lang="en-US" sz="3300" dirty="0" smtClean="0">
                <a:solidFill>
                  <a:schemeClr val="bg2">
                    <a:lumMod val="25000"/>
                  </a:schemeClr>
                </a:solidFill>
                <a:latin typeface="Arial" pitchFamily="34" charset="0"/>
                <a:cs typeface="Arial" pitchFamily="34" charset="0"/>
              </a:rPr>
              <a:t>send a powerful message about the importance of volunteerism and help promote this culture.</a:t>
            </a:r>
          </a:p>
          <a:p>
            <a:endParaRPr lang="en-US" sz="3600" dirty="0" smtClean="0">
              <a:solidFill>
                <a:schemeClr val="bg2">
                  <a:lumMod val="25000"/>
                </a:schemeClr>
              </a:solidFill>
              <a:latin typeface="Arial" pitchFamily="34" charset="0"/>
              <a:cs typeface="Arial" pitchFamily="34" charset="0"/>
            </a:endParaRPr>
          </a:p>
          <a:p>
            <a:endParaRPr lang="en-US" sz="3600" dirty="0" smtClean="0">
              <a:solidFill>
                <a:schemeClr val="bg2">
                  <a:lumMod val="25000"/>
                </a:schemeClr>
              </a:solidFill>
              <a:latin typeface="Arial" pitchFamily="34" charset="0"/>
              <a:cs typeface="Arial" pitchFamily="34" charset="0"/>
            </a:endParaRPr>
          </a:p>
          <a:p>
            <a:endParaRPr lang="en-US" dirty="0" smtClean="0"/>
          </a:p>
          <a:p>
            <a:endParaRPr lang="en-US" dirty="0"/>
          </a:p>
        </p:txBody>
      </p:sp>
      <p:pic>
        <p:nvPicPr>
          <p:cNvPr id="4" name="Picture 6" descr="http://irishherault.files.wordpress.com/2010/12/deco-line-1.jpg?w=600"/>
          <p:cNvPicPr>
            <a:picLocks noChangeAspect="1" noChangeArrowheads="1"/>
          </p:cNvPicPr>
          <p:nvPr/>
        </p:nvPicPr>
        <p:blipFill>
          <a:blip r:embed="rId2" cstate="print"/>
          <a:srcRect/>
          <a:stretch>
            <a:fillRect/>
          </a:stretch>
        </p:blipFill>
        <p:spPr bwMode="auto">
          <a:xfrm>
            <a:off x="4305300" y="6400800"/>
            <a:ext cx="952500" cy="342901"/>
          </a:xfrm>
          <a:prstGeom prst="rect">
            <a:avLst/>
          </a:prstGeom>
          <a:noFill/>
        </p:spPr>
      </p:pic>
      <p:pic>
        <p:nvPicPr>
          <p:cNvPr id="5" name="Picture 2" descr="http://projecthonduras.com/images/logo.gif"/>
          <p:cNvPicPr>
            <a:picLocks noChangeAspect="1" noChangeArrowheads="1"/>
          </p:cNvPicPr>
          <p:nvPr/>
        </p:nvPicPr>
        <p:blipFill>
          <a:blip r:embed="rId3" cstate="print"/>
          <a:srcRect/>
          <a:stretch>
            <a:fillRect/>
          </a:stretch>
        </p:blipFill>
        <p:spPr bwMode="auto">
          <a:xfrm>
            <a:off x="6286504" y="0"/>
            <a:ext cx="2857495" cy="6858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8</Words>
  <Application>Microsoft Office PowerPoint</Application>
  <PresentationFormat>On-screen Show (4:3)</PresentationFormat>
  <Paragraphs>17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projecthonduras.com is…   a network that tracks volunteer groups and projects in Honduras and provides an online forum by which to communicate and coordinate efforts.</vt:lpstr>
      <vt:lpstr>  The network is NOT an organization. It is a series of “systems” aimed  at facilitating the process of communicating and coordinating.</vt:lpstr>
      <vt:lpstr>  The first system is the website and the listserv forums.</vt:lpstr>
      <vt:lpstr>  The second system is the annual  Conference on Honduras  in Copán Ruinas.</vt:lpstr>
      <vt:lpstr>  The third system is the partnership with Honduras Weekly newspaper.</vt:lpstr>
      <vt:lpstr>  The fourth system is an emerging partnership with Honduras Global foundation.</vt:lpstr>
      <vt:lpstr>  We envision a fifth system…  a partnership with the Honduran government, Honduran businesses, and the airport authority in Honduras.</vt:lpstr>
      <vt:lpstr>    Volunteer groups would receive Volunteer ID cards entitling them to discounts – hotels, restaurants, tour companies, entrance fees, etc.   Most important – a reduction in the  airport exit fee.   </vt:lpstr>
      <vt:lpstr>Slide 9</vt:lpstr>
      <vt:lpstr>     It is important to change the idea of who is a VIP in a Honduras. It should not be the traditional “dignitaries”, but rather those who serve those in need by giving freely of their time, energy, talent, expertise, money, and contacts.”.    </vt:lpstr>
      <vt:lpstr>    As part of this Volunteer ID system, Honduras would revise its Customs Declaration form by adding “Volunteer” to the list of choices next to the question about the “purpose of the trip”.    </vt:lpstr>
      <vt:lpstr>   The revision to the forum would allow the government to gauge the size of the volunteer travel sector, and thus more fully understand its value.  This is key to empowering the volunteer sector and enabling it to better advocate for itself and better serve the people of Honduras.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projecthonduras.com is…   a network to track volunteer groups and projects in Honduras and provide an online forum by which to communicate and coordinate efforts so that no  one is working in isolation.</dc:title>
  <dc:creator>Marco Caceres</dc:creator>
  <cp:lastModifiedBy>Marco Caceres</cp:lastModifiedBy>
  <cp:revision>8</cp:revision>
  <dcterms:created xsi:type="dcterms:W3CDTF">2012-11-08T23:17:11Z</dcterms:created>
  <dcterms:modified xsi:type="dcterms:W3CDTF">2012-11-09T15:36:52Z</dcterms:modified>
</cp:coreProperties>
</file>